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3b1f1bdc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3b1f1bdc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3b1f1bdc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3b1f1bdc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3c3b2468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3c3b2468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3c3b2468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3c3b2468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3b49b8e3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3b49b8e3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For purposes of fitting our model to experimental data, we wanted to go ahead and show how we determined the scaling - how big a cell is, and how long an iteration is. Since all the mushrooms that pop up occupy one cell, we made the cell’s side length equal to the typical diameter for our species (Marasmius oreadas) at 2 inches. We also found that fairy rings of this species grow outwards at a maximum rate of about 8 inches per year. So if we compare this rate to the growth rates we observe from the simulation, dimensional analysis gives us the approximate duration of one iteration. The graphs on the right are the mushrooms’ radial distances from their originating spore, plotted as a function of time in iterations. These slopes vary based on parameters, giving us a lower bound for iteration time of 2.64 months/iteration and and upper bound of 3.81 months /iteration. Since we really don’t have this high of precision in our experimental values, the bounds seem fairly reasonable for the length of an iteration - the reason being that the mushrooms life is one iteration long, and we know these mushrooms typically live anywhere from 4 to 12 months.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\begin{align*}</a:t>
            </a:r>
            <a:endParaRPr/>
          </a:p>
          <a:p>
            <a:pPr indent="0" lvl="0" marL="0" rtl="0" algn="l">
              <a:spcBef>
                <a:spcPts val="0"/>
              </a:spcBef>
              <a:spcAft>
                <a:spcPts val="0"/>
              </a:spcAft>
              <a:buNone/>
            </a:pPr>
            <a:r>
              <a:rPr lang="en"/>
              <a:t>\left( \dfrac{2 \hspace{3pt} in}{1 \hspace{3pt} cell} \right) \cdot \left( \dfrac{0.88 \hspace{3pt} cell}{1 \hspace{3pt} iter} \right) \cdot \left( \dfrac{12 \hspace{3pt} months}{8 \hspace{3pt} in} \right) \approx 2.64 \hspace{3pt} \dfrac{months}{iter} </a:t>
            </a:r>
            <a:endParaRPr/>
          </a:p>
          <a:p>
            <a:pPr indent="0" lvl="0" marL="0" rtl="0" algn="l">
              <a:spcBef>
                <a:spcPts val="0"/>
              </a:spcBef>
              <a:spcAft>
                <a:spcPts val="0"/>
              </a:spcAft>
              <a:buNone/>
            </a:pPr>
            <a:r>
              <a:rPr lang="en"/>
              <a:t>\end{align*}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3631943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36319437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3c3b2468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3c3b2468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modification we considered was changing the automata’s “neighborhood”, or which of a cell’s neighbors can influence its state. In our case, the neighborhood controls only which EMPTY cells may become YOUNG cells, based on other YOUNG cells in the neighborhood. The textbook defines these two common neighborhoods, where Von Neumann allows spread only in cardinal directions and Moore considers all 8 surrounding cells. Many of our trials have used the Moore neighborhood, but under certain parameters (particularly high probSpread values), the ring’s shape starts to mirror the neighborhood. (next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3b49b8e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3b49b8e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with probSpread = 0.9, the results for using purely Von Neumann or purely Moore neighborhoods is shown. The square and diamond shape are only have rotational symmetry every 90 degrees. This is naturally unrealistic, since fungi in reality are not confined to a square grid and should have roughly equal growth rates in all directions.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3b49b8e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3b49b8e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capture locations of all the mushrooms over a couple of consecutive iterations, plotting their polar coordinates shows the radial distance varying with polar angles, demonstrating a directional bias in growth rate. To have true rotational symmetry, these plots should approximate horizontal lines.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3b49b8e3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3b49b8e3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try and remove this bias, we consider both neighborhoods together, but give the larger, Moore neighborhood a lower probability by some proportionality constant alpha. Ideally, this represents that diagonal neighbors are of course about 1.4 cell units away - so the spread shouldn’t be as quick or likely as spread to cardinal direction neighbors only 1 cell away. But, the diagonal neighbors are still closer than 2 cells away, which would be the case using purely cardinal direction spreads. Determining what alpha should be analytically is tricky - we could try (for instance) to consider a Markov model of all the possible states in a small group of cells, but even with a simple model the math gets complicated and very nonlinear very quickly. So, determining alpha through simulation gave us about 0.3 when probSpread was 0.9. So that’s saying when a cell is in the YOUNG state, its EMPTY cardinal neighbors have a 90% of becoming YOUNG, and its diagonal neighbors have only a 27% chance. And you can see that gave us a much rounder, direction-independent growth shape.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3631943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3631943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3b1f1bdc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3b1f1bdc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more thing to note is the behavior (and the ideal alpha values) vary when probSpread changes. When we lower it to 60%, the Von Neumann neighborhood no longer makes a diamond - or even rings at all for that matter. As we raise alpha we start to see more defined and circular outer rings, before alpha becomes too high and starts yielding square rings again. So changing the neighborhood we saw can make the rings more rotationally symmetric, but it takes some tuning to choose that parameter correctly.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3b49b8e3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3b49b8e3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modification we made to the code was examining mushroom growth when it encounters an obstruction. There are some barriers that mushrooms can’t grow through, so what happens? On the right, you can see a picture from our textbook showing some kind of mound blocking a fairy ring from growing. On the left is a picture of a stone path in my backyard that similarly would obstruct mushroom growth. It was this segmented path that we decided to model with inert space, so the code was initialized with those cells at the start of the simulation.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451f933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451f933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completed this, a group member hypothesized that since the fairy ring expands like a wave, that it would exhibit wave-like diffusive behavior after permeating between obstructions. Once the first row of mushrooms passes through the obstruction opening, the first row of cells beyond that inert space will have empty cells to their left and their right. The mushrooms then grow to the left and right, but delayed behind the forefront rows. The merging of these diffused waves then re-merge to form a fairy ring again.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451f933f5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451f933f5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simulation, the same obstruction has been initialized but with a different starting spore location. We can see a similar behavior as the ring starts, and even a little bit of foreshadowing as it passes through the two </a:t>
            </a:r>
            <a:r>
              <a:rPr lang="en"/>
              <a:t>leftmost</a:t>
            </a:r>
            <a:r>
              <a:rPr lang="en"/>
              <a:t> obstructions. The two diffused waves reconnect and intermingle to form a deformed corner. This is because on the previous slide, the initial spores in the bottom right had less horizontal distance to travel. In this case, the fairy ring has to travel farther to right, and that increase in travel essentially delays the diffusion of its wave through the middle two obstructions. Then, when it regroups, it forms that dented wave.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451f933f5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451f933f5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case, there was an odd anomaly where the interacting diffused waves of mushrooms after generated a new propagation of rings. Despite initializing spore in the middle (and thus lowering the chance of delaying the rings through the obstructions) because the probability of spreading was less than 1, some mushrooms were also delayed in their growth and spreading. Because of this, a mushroom managed to “slip through” the dead zone and start a new propagation of rings. Again, this was a stochastic system, and this was one strange output of many other normal ones, but was an interesting phenomenon to observe. It’s interesting because one might first think a spreading probability of 1 is the ideal case for growing the maximum number of mushrooms. This shows that that’s not the case; with a probability of growth less than 1, that shift and delay in propagation can </a:t>
            </a:r>
            <a:r>
              <a:rPr lang="en"/>
              <a:t>occasionally</a:t>
            </a:r>
            <a:r>
              <a:rPr lang="en"/>
              <a:t> lead to more mushrooms on on plane altogether.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3b1f1bdc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3b1f1bdc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451f933f5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451f933f5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7451f933f5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451f933f5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451f933f5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451f933f5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451f933f5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451f933f5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3b49b8e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3b49b8e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451f933f5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451f933f5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451f933f5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451f933f5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451f933f5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451f933f5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451f933f5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451f933f5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3c3b2468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3c3b2468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3c3b24682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3c3b24682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3c3b24682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3c3b24682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3b1f1bdc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3b1f1bdc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3b1f1bdcf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3b1f1bdcf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3b1f1bdcf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3b1f1bdcf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3b49b8e3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3b49b8e3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83c3b2468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3c3b2468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3b1f1bdc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3b1f1bdc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83631943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3631943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Maturing doesn’t necessarily mean mushroom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83b1f1bdc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3b1f1bdc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3b1f1bdc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3b1f1bdc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3b1f1bdc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3b1f1bdc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3b1f1bdc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3b1f1bdc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41.png"/><Relationship Id="rId8"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9.png"/><Relationship Id="rId4" Type="http://schemas.openxmlformats.org/officeDocument/2006/relationships/image" Target="../media/image5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gif"/><Relationship Id="rId4" Type="http://schemas.openxmlformats.org/officeDocument/2006/relationships/image" Target="../media/image4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3.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2.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Simulating Mushroom Fairy Rings with Cellular Automata</a:t>
            </a:r>
            <a:endParaRPr sz="48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Chris Goralka, Michael Larson, Jayson Rook, Indrima Upadhyay, and Jacob Veta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Cellular Automata for Mushrooms</a:t>
            </a:r>
            <a:endParaRPr/>
          </a:p>
        </p:txBody>
      </p:sp>
      <p:sp>
        <p:nvSpPr>
          <p:cNvPr id="120" name="Google Shape;120;p22"/>
          <p:cNvSpPr txBox="1"/>
          <p:nvPr>
            <p:ph idx="1" type="body"/>
          </p:nvPr>
        </p:nvSpPr>
        <p:spPr>
          <a:xfrm>
            <a:off x="311700" y="1152475"/>
            <a:ext cx="456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MUSHROOMS - the main observable state, used to track ring’s growth</a:t>
            </a:r>
            <a:endParaRPr/>
          </a:p>
        </p:txBody>
      </p:sp>
      <p:pic>
        <p:nvPicPr>
          <p:cNvPr id="121" name="Google Shape;121;p22"/>
          <p:cNvPicPr preferRelativeResize="0"/>
          <p:nvPr/>
        </p:nvPicPr>
        <p:blipFill>
          <a:blip r:embed="rId3">
            <a:alphaModFix/>
          </a:blip>
          <a:stretch>
            <a:fillRect/>
          </a:stretch>
        </p:blipFill>
        <p:spPr>
          <a:xfrm>
            <a:off x="5010625" y="1154192"/>
            <a:ext cx="4133375" cy="3989308"/>
          </a:xfrm>
          <a:prstGeom prst="rect">
            <a:avLst/>
          </a:prstGeom>
          <a:noFill/>
          <a:ln>
            <a:noFill/>
          </a:ln>
        </p:spPr>
      </p:pic>
      <p:pic>
        <p:nvPicPr>
          <p:cNvPr id="122" name="Google Shape;122;p22"/>
          <p:cNvPicPr preferRelativeResize="0"/>
          <p:nvPr/>
        </p:nvPicPr>
        <p:blipFill>
          <a:blip r:embed="rId4">
            <a:alphaModFix/>
          </a:blip>
          <a:stretch>
            <a:fillRect/>
          </a:stretch>
        </p:blipFill>
        <p:spPr>
          <a:xfrm>
            <a:off x="740875" y="2205875"/>
            <a:ext cx="3233900" cy="2207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Cellular Automata for Mushrooms</a:t>
            </a:r>
            <a:endParaRPr/>
          </a:p>
        </p:txBody>
      </p:sp>
      <p:sp>
        <p:nvSpPr>
          <p:cNvPr id="128" name="Google Shape;128;p23"/>
          <p:cNvSpPr txBox="1"/>
          <p:nvPr>
            <p:ph idx="1" type="body"/>
          </p:nvPr>
        </p:nvSpPr>
        <p:spPr>
          <a:xfrm>
            <a:off x="311700" y="1152475"/>
            <a:ext cx="4563900" cy="110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OLDER - intermediate state for cells which go through the fungi’s life cycle, but are never observed as yielding mushrooms</a:t>
            </a:r>
            <a:endParaRPr/>
          </a:p>
        </p:txBody>
      </p:sp>
      <p:pic>
        <p:nvPicPr>
          <p:cNvPr id="129" name="Google Shape;129;p23"/>
          <p:cNvPicPr preferRelativeResize="0"/>
          <p:nvPr/>
        </p:nvPicPr>
        <p:blipFill>
          <a:blip r:embed="rId3">
            <a:alphaModFix/>
          </a:blip>
          <a:stretch>
            <a:fillRect/>
          </a:stretch>
        </p:blipFill>
        <p:spPr>
          <a:xfrm>
            <a:off x="5010625" y="1154192"/>
            <a:ext cx="4133375" cy="3989308"/>
          </a:xfrm>
          <a:prstGeom prst="rect">
            <a:avLst/>
          </a:prstGeom>
          <a:noFill/>
          <a:ln>
            <a:noFill/>
          </a:ln>
        </p:spPr>
      </p:pic>
      <p:pic>
        <p:nvPicPr>
          <p:cNvPr id="130" name="Google Shape;130;p23"/>
          <p:cNvPicPr preferRelativeResize="0"/>
          <p:nvPr/>
        </p:nvPicPr>
        <p:blipFill>
          <a:blip r:embed="rId4">
            <a:alphaModFix/>
          </a:blip>
          <a:stretch>
            <a:fillRect/>
          </a:stretch>
        </p:blipFill>
        <p:spPr>
          <a:xfrm>
            <a:off x="1064888" y="2442050"/>
            <a:ext cx="3057525" cy="2124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Cellular Automata for Mushrooms</a:t>
            </a:r>
            <a:endParaRPr/>
          </a:p>
        </p:txBody>
      </p:sp>
      <p:sp>
        <p:nvSpPr>
          <p:cNvPr id="136" name="Google Shape;136;p24"/>
          <p:cNvSpPr txBox="1"/>
          <p:nvPr>
            <p:ph idx="1" type="body"/>
          </p:nvPr>
        </p:nvSpPr>
        <p:spPr>
          <a:xfrm>
            <a:off x="311700" y="1152475"/>
            <a:ext cx="4563900" cy="110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DECAYING, DEAD1, DEAD2</a:t>
            </a:r>
            <a:r>
              <a:rPr lang="en"/>
              <a:t> - set amount of time after mushrooms, before cell is empty and can grow fungi again</a:t>
            </a:r>
            <a:endParaRPr/>
          </a:p>
        </p:txBody>
      </p:sp>
      <p:pic>
        <p:nvPicPr>
          <p:cNvPr id="137" name="Google Shape;137;p24"/>
          <p:cNvPicPr preferRelativeResize="0"/>
          <p:nvPr/>
        </p:nvPicPr>
        <p:blipFill>
          <a:blip r:embed="rId3">
            <a:alphaModFix/>
          </a:blip>
          <a:stretch>
            <a:fillRect/>
          </a:stretch>
        </p:blipFill>
        <p:spPr>
          <a:xfrm>
            <a:off x="5010625" y="1154192"/>
            <a:ext cx="4133375" cy="3989308"/>
          </a:xfrm>
          <a:prstGeom prst="rect">
            <a:avLst/>
          </a:prstGeom>
          <a:noFill/>
          <a:ln>
            <a:noFill/>
          </a:ln>
        </p:spPr>
      </p:pic>
      <p:pic>
        <p:nvPicPr>
          <p:cNvPr id="138" name="Google Shape;138;p24"/>
          <p:cNvPicPr preferRelativeResize="0"/>
          <p:nvPr/>
        </p:nvPicPr>
        <p:blipFill>
          <a:blip r:embed="rId4">
            <a:alphaModFix/>
          </a:blip>
          <a:stretch>
            <a:fillRect/>
          </a:stretch>
        </p:blipFill>
        <p:spPr>
          <a:xfrm>
            <a:off x="618900" y="2571750"/>
            <a:ext cx="3639425" cy="1743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Cellular Automata for Mushrooms</a:t>
            </a:r>
            <a:endParaRPr/>
          </a:p>
        </p:txBody>
      </p:sp>
      <p:sp>
        <p:nvSpPr>
          <p:cNvPr id="144" name="Google Shape;144;p25"/>
          <p:cNvSpPr txBox="1"/>
          <p:nvPr>
            <p:ph idx="1" type="body"/>
          </p:nvPr>
        </p:nvSpPr>
        <p:spPr>
          <a:xfrm>
            <a:off x="311700" y="1152475"/>
            <a:ext cx="456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INERT - fungi cannot spread here (barrier)</a:t>
            </a:r>
            <a:endParaRPr/>
          </a:p>
        </p:txBody>
      </p:sp>
      <p:pic>
        <p:nvPicPr>
          <p:cNvPr id="145" name="Google Shape;145;p25"/>
          <p:cNvPicPr preferRelativeResize="0"/>
          <p:nvPr/>
        </p:nvPicPr>
        <p:blipFill>
          <a:blip r:embed="rId3">
            <a:alphaModFix/>
          </a:blip>
          <a:stretch>
            <a:fillRect/>
          </a:stretch>
        </p:blipFill>
        <p:spPr>
          <a:xfrm>
            <a:off x="5010625" y="1154174"/>
            <a:ext cx="4133375" cy="3989326"/>
          </a:xfrm>
          <a:prstGeom prst="rect">
            <a:avLst/>
          </a:prstGeom>
          <a:noFill/>
          <a:ln>
            <a:noFill/>
          </a:ln>
        </p:spPr>
      </p:pic>
      <p:pic>
        <p:nvPicPr>
          <p:cNvPr id="146" name="Google Shape;146;p25"/>
          <p:cNvPicPr preferRelativeResize="0"/>
          <p:nvPr/>
        </p:nvPicPr>
        <p:blipFill>
          <a:blip r:embed="rId4">
            <a:alphaModFix/>
          </a:blip>
          <a:stretch>
            <a:fillRect/>
          </a:stretch>
        </p:blipFill>
        <p:spPr>
          <a:xfrm>
            <a:off x="1324625" y="2021100"/>
            <a:ext cx="2819400" cy="2638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Target Parameters</a:t>
            </a:r>
            <a:endParaRPr/>
          </a:p>
        </p:txBody>
      </p:sp>
      <p:sp>
        <p:nvSpPr>
          <p:cNvPr id="152" name="Google Shape;152;p26"/>
          <p:cNvSpPr txBox="1"/>
          <p:nvPr>
            <p:ph idx="1" type="body"/>
          </p:nvPr>
        </p:nvSpPr>
        <p:spPr>
          <a:xfrm>
            <a:off x="311700" y="1152475"/>
            <a:ext cx="4447500" cy="1747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1 mushroom = 1 cell, so make cell dimensions equal to reasonable mushroom diameter of </a:t>
            </a:r>
            <a:r>
              <a:rPr b="1" i="1" lang="en" sz="1600"/>
              <a:t>2 in</a:t>
            </a:r>
            <a:endParaRPr b="1" baseline="30000" i="1" sz="1600">
              <a:highlight>
                <a:srgbClr val="FFFF00"/>
              </a:highlight>
            </a:endParaRPr>
          </a:p>
          <a:p>
            <a:pPr indent="-330200" lvl="0" marL="457200" rtl="0" algn="l">
              <a:spcBef>
                <a:spcPts val="0"/>
              </a:spcBef>
              <a:spcAft>
                <a:spcPts val="0"/>
              </a:spcAft>
              <a:buSzPts val="1600"/>
              <a:buChar char="●"/>
            </a:pPr>
            <a:r>
              <a:rPr lang="en" sz="1600"/>
              <a:t>Experimental radial growth rate is</a:t>
            </a:r>
            <a:endParaRPr sz="1600"/>
          </a:p>
          <a:p>
            <a:pPr indent="0" lvl="0" marL="457200" rtl="0" algn="l">
              <a:spcBef>
                <a:spcPts val="0"/>
              </a:spcBef>
              <a:spcAft>
                <a:spcPts val="1600"/>
              </a:spcAft>
              <a:buNone/>
            </a:pPr>
            <a:r>
              <a:rPr b="1" i="1" lang="en" sz="1600"/>
              <a:t>~8 in/yr</a:t>
            </a:r>
            <a:r>
              <a:rPr lang="en" sz="1600"/>
              <a:t>, </a:t>
            </a:r>
            <a:r>
              <a:rPr lang="en" sz="1600"/>
              <a:t>compare to simulation to compute iteration length:</a:t>
            </a:r>
            <a:endParaRPr b="1" i="1" sz="1600"/>
          </a:p>
        </p:txBody>
      </p:sp>
      <p:pic>
        <p:nvPicPr>
          <p:cNvPr id="153" name="Google Shape;153;p26"/>
          <p:cNvPicPr preferRelativeResize="0"/>
          <p:nvPr/>
        </p:nvPicPr>
        <p:blipFill>
          <a:blip r:embed="rId3">
            <a:alphaModFix/>
          </a:blip>
          <a:stretch>
            <a:fillRect/>
          </a:stretch>
        </p:blipFill>
        <p:spPr>
          <a:xfrm>
            <a:off x="4759200" y="1170125"/>
            <a:ext cx="4232399" cy="1846429"/>
          </a:xfrm>
          <a:prstGeom prst="rect">
            <a:avLst/>
          </a:prstGeom>
          <a:noFill/>
          <a:ln>
            <a:noFill/>
          </a:ln>
        </p:spPr>
      </p:pic>
      <p:pic>
        <p:nvPicPr>
          <p:cNvPr id="154" name="Google Shape;154;p26"/>
          <p:cNvPicPr preferRelativeResize="0"/>
          <p:nvPr/>
        </p:nvPicPr>
        <p:blipFill>
          <a:blip r:embed="rId4">
            <a:alphaModFix/>
          </a:blip>
          <a:stretch>
            <a:fillRect/>
          </a:stretch>
        </p:blipFill>
        <p:spPr>
          <a:xfrm>
            <a:off x="4759200" y="3016550"/>
            <a:ext cx="4295100" cy="1884679"/>
          </a:xfrm>
          <a:prstGeom prst="rect">
            <a:avLst/>
          </a:prstGeom>
          <a:noFill/>
          <a:ln>
            <a:noFill/>
          </a:ln>
        </p:spPr>
      </p:pic>
      <p:pic>
        <p:nvPicPr>
          <p:cNvPr id="155" name="Google Shape;155;p26"/>
          <p:cNvPicPr preferRelativeResize="0"/>
          <p:nvPr/>
        </p:nvPicPr>
        <p:blipFill>
          <a:blip r:embed="rId5">
            <a:alphaModFix/>
          </a:blip>
          <a:stretch>
            <a:fillRect/>
          </a:stretch>
        </p:blipFill>
        <p:spPr>
          <a:xfrm>
            <a:off x="417475" y="3528498"/>
            <a:ext cx="4083550" cy="415500"/>
          </a:xfrm>
          <a:prstGeom prst="rect">
            <a:avLst/>
          </a:prstGeom>
          <a:noFill/>
          <a:ln>
            <a:noFill/>
          </a:ln>
        </p:spPr>
      </p:pic>
      <p:pic>
        <p:nvPicPr>
          <p:cNvPr id="156" name="Google Shape;156;p26"/>
          <p:cNvPicPr preferRelativeResize="0"/>
          <p:nvPr/>
        </p:nvPicPr>
        <p:blipFill>
          <a:blip r:embed="rId6">
            <a:alphaModFix/>
          </a:blip>
          <a:stretch>
            <a:fillRect/>
          </a:stretch>
        </p:blipFill>
        <p:spPr>
          <a:xfrm>
            <a:off x="457200" y="3002450"/>
            <a:ext cx="4083550" cy="415500"/>
          </a:xfrm>
          <a:prstGeom prst="rect">
            <a:avLst/>
          </a:prstGeom>
          <a:noFill/>
          <a:ln>
            <a:noFill/>
          </a:ln>
        </p:spPr>
      </p:pic>
      <p:sp>
        <p:nvSpPr>
          <p:cNvPr id="157" name="Google Shape;157;p26"/>
          <p:cNvSpPr txBox="1"/>
          <p:nvPr>
            <p:ph idx="1" type="body"/>
          </p:nvPr>
        </p:nvSpPr>
        <p:spPr>
          <a:xfrm>
            <a:off x="311700" y="4109700"/>
            <a:ext cx="4447500" cy="103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These bounds are somewhat reasonable, since 1 iteration should be about 1 lifetime for a mushroom =&gt; </a:t>
            </a:r>
            <a:r>
              <a:rPr b="1" i="1" lang="en" sz="1600"/>
              <a:t>4 - 12 months</a:t>
            </a:r>
            <a:endParaRPr sz="1600"/>
          </a:p>
          <a:p>
            <a:pPr indent="0" lvl="0" marL="457200" rtl="0" algn="l">
              <a:spcBef>
                <a:spcPts val="1600"/>
              </a:spcBef>
              <a:spcAft>
                <a:spcPts val="0"/>
              </a:spcAft>
              <a:buNone/>
            </a:pPr>
            <a:r>
              <a:t/>
            </a:r>
            <a:endParaRPr sz="1600"/>
          </a:p>
          <a:p>
            <a:pPr indent="0" lvl="0" marL="914400" rtl="0" algn="l">
              <a:spcBef>
                <a:spcPts val="1600"/>
              </a:spcBef>
              <a:spcAft>
                <a:spcPts val="0"/>
              </a:spcAft>
              <a:buNone/>
            </a:pPr>
            <a:r>
              <a:t/>
            </a:r>
            <a:endParaRPr sz="1600"/>
          </a:p>
          <a:p>
            <a:pPr indent="0" lvl="0" marL="0" rtl="0" algn="l">
              <a:spcBef>
                <a:spcPts val="1600"/>
              </a:spcBef>
              <a:spcAft>
                <a:spcPts val="1600"/>
              </a:spcAft>
              <a:buNone/>
            </a:pPr>
            <a:r>
              <a:t/>
            </a:r>
            <a:endParaRPr b="1" i="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 Model (First Approximation)</a:t>
            </a:r>
            <a:endParaRPr/>
          </a:p>
        </p:txBody>
      </p:sp>
      <p:sp>
        <p:nvSpPr>
          <p:cNvPr id="163" name="Google Shape;163;p27"/>
          <p:cNvSpPr txBox="1"/>
          <p:nvPr>
            <p:ph idx="1" type="body"/>
          </p:nvPr>
        </p:nvSpPr>
        <p:spPr>
          <a:xfrm>
            <a:off x="311700" y="1200975"/>
            <a:ext cx="3363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Simple model with no obstructions or modifications</a:t>
            </a:r>
            <a:endParaRPr/>
          </a:p>
          <a:p>
            <a:pPr indent="-342900" lvl="0" marL="457200" rtl="0" algn="l">
              <a:spcBef>
                <a:spcPts val="0"/>
              </a:spcBef>
              <a:spcAft>
                <a:spcPts val="0"/>
              </a:spcAft>
              <a:buSzPts val="1800"/>
              <a:buChar char="●"/>
            </a:pPr>
            <a:r>
              <a:rPr lang="en"/>
              <a:t>Shown here with 40x40 grid, 20 iterations, 0.5 probSpread</a:t>
            </a:r>
            <a:endParaRPr/>
          </a:p>
        </p:txBody>
      </p:sp>
      <p:pic>
        <p:nvPicPr>
          <p:cNvPr id="164" name="Google Shape;164;p27"/>
          <p:cNvPicPr preferRelativeResize="0"/>
          <p:nvPr/>
        </p:nvPicPr>
        <p:blipFill>
          <a:blip r:embed="rId3">
            <a:alphaModFix/>
          </a:blip>
          <a:stretch>
            <a:fillRect/>
          </a:stretch>
        </p:blipFill>
        <p:spPr>
          <a:xfrm>
            <a:off x="3827100" y="1170125"/>
            <a:ext cx="5164500" cy="3631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Neighborhood</a:t>
            </a:r>
            <a:endParaRPr/>
          </a:p>
        </p:txBody>
      </p:sp>
      <p:sp>
        <p:nvSpPr>
          <p:cNvPr id="170" name="Google Shape;170;p28"/>
          <p:cNvSpPr txBox="1"/>
          <p:nvPr>
            <p:ph idx="1" type="body"/>
          </p:nvPr>
        </p:nvSpPr>
        <p:spPr>
          <a:xfrm>
            <a:off x="687500" y="1769175"/>
            <a:ext cx="17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Von Neumann</a:t>
            </a:r>
            <a:endParaRPr b="1"/>
          </a:p>
        </p:txBody>
      </p:sp>
      <p:pic>
        <p:nvPicPr>
          <p:cNvPr id="171" name="Google Shape;171;p28"/>
          <p:cNvPicPr preferRelativeResize="0"/>
          <p:nvPr/>
        </p:nvPicPr>
        <p:blipFill>
          <a:blip r:embed="rId3">
            <a:alphaModFix/>
          </a:blip>
          <a:stretch>
            <a:fillRect/>
          </a:stretch>
        </p:blipFill>
        <p:spPr>
          <a:xfrm>
            <a:off x="2479688" y="1053975"/>
            <a:ext cx="4184626" cy="2060125"/>
          </a:xfrm>
          <a:prstGeom prst="rect">
            <a:avLst/>
          </a:prstGeom>
          <a:noFill/>
          <a:ln>
            <a:noFill/>
          </a:ln>
        </p:spPr>
      </p:pic>
      <p:sp>
        <p:nvSpPr>
          <p:cNvPr id="172" name="Google Shape;172;p28"/>
          <p:cNvSpPr txBox="1"/>
          <p:nvPr>
            <p:ph idx="1" type="body"/>
          </p:nvPr>
        </p:nvSpPr>
        <p:spPr>
          <a:xfrm>
            <a:off x="6903725" y="1797688"/>
            <a:ext cx="17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Moore</a:t>
            </a:r>
            <a:endParaRPr b="1"/>
          </a:p>
        </p:txBody>
      </p:sp>
      <p:sp>
        <p:nvSpPr>
          <p:cNvPr id="173" name="Google Shape;173;p28"/>
          <p:cNvSpPr txBox="1"/>
          <p:nvPr>
            <p:ph idx="1" type="body"/>
          </p:nvPr>
        </p:nvSpPr>
        <p:spPr>
          <a:xfrm>
            <a:off x="311700" y="3114100"/>
            <a:ext cx="8384100" cy="150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 higher values of probSpread, the neighborhood has a visible impact on the ring’s shape</a:t>
            </a:r>
            <a:endParaRPr/>
          </a:p>
          <a:p>
            <a:pPr indent="-342900" lvl="0" marL="457200" rtl="0" algn="l">
              <a:spcBef>
                <a:spcPts val="0"/>
              </a:spcBef>
              <a:spcAft>
                <a:spcPts val="0"/>
              </a:spcAft>
              <a:buSzPts val="1800"/>
              <a:buChar char="●"/>
            </a:pPr>
            <a:r>
              <a:rPr lang="en"/>
              <a:t>Fungi not confined to a grid in reality, so growth rate should be independent of direction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Neighborhood</a:t>
            </a:r>
            <a:endParaRPr/>
          </a:p>
        </p:txBody>
      </p:sp>
      <p:sp>
        <p:nvSpPr>
          <p:cNvPr id="179" name="Google Shape;179;p29"/>
          <p:cNvSpPr txBox="1"/>
          <p:nvPr>
            <p:ph idx="1" type="body"/>
          </p:nvPr>
        </p:nvSpPr>
        <p:spPr>
          <a:xfrm>
            <a:off x="687500" y="1769175"/>
            <a:ext cx="17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Von Neumann</a:t>
            </a:r>
            <a:endParaRPr b="1"/>
          </a:p>
        </p:txBody>
      </p:sp>
      <p:pic>
        <p:nvPicPr>
          <p:cNvPr id="180" name="Google Shape;180;p29"/>
          <p:cNvPicPr preferRelativeResize="0"/>
          <p:nvPr/>
        </p:nvPicPr>
        <p:blipFill>
          <a:blip r:embed="rId3">
            <a:alphaModFix/>
          </a:blip>
          <a:stretch>
            <a:fillRect/>
          </a:stretch>
        </p:blipFill>
        <p:spPr>
          <a:xfrm>
            <a:off x="2479688" y="1053975"/>
            <a:ext cx="4184626" cy="2060125"/>
          </a:xfrm>
          <a:prstGeom prst="rect">
            <a:avLst/>
          </a:prstGeom>
          <a:noFill/>
          <a:ln>
            <a:noFill/>
          </a:ln>
        </p:spPr>
      </p:pic>
      <p:sp>
        <p:nvSpPr>
          <p:cNvPr id="181" name="Google Shape;181;p29"/>
          <p:cNvSpPr txBox="1"/>
          <p:nvPr>
            <p:ph idx="1" type="body"/>
          </p:nvPr>
        </p:nvSpPr>
        <p:spPr>
          <a:xfrm>
            <a:off x="6903725" y="1797688"/>
            <a:ext cx="17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Moore</a:t>
            </a:r>
            <a:endParaRPr b="1"/>
          </a:p>
        </p:txBody>
      </p:sp>
      <p:pic>
        <p:nvPicPr>
          <p:cNvPr id="182" name="Google Shape;182;p29"/>
          <p:cNvPicPr preferRelativeResize="0"/>
          <p:nvPr/>
        </p:nvPicPr>
        <p:blipFill>
          <a:blip r:embed="rId4">
            <a:alphaModFix/>
          </a:blip>
          <a:stretch>
            <a:fillRect/>
          </a:stretch>
        </p:blipFill>
        <p:spPr>
          <a:xfrm>
            <a:off x="1596000" y="3150350"/>
            <a:ext cx="2113974" cy="1724600"/>
          </a:xfrm>
          <a:prstGeom prst="rect">
            <a:avLst/>
          </a:prstGeom>
          <a:noFill/>
          <a:ln>
            <a:noFill/>
          </a:ln>
        </p:spPr>
      </p:pic>
      <p:pic>
        <p:nvPicPr>
          <p:cNvPr id="183" name="Google Shape;183;p29"/>
          <p:cNvPicPr preferRelativeResize="0"/>
          <p:nvPr/>
        </p:nvPicPr>
        <p:blipFill>
          <a:blip r:embed="rId5">
            <a:alphaModFix/>
          </a:blip>
          <a:stretch>
            <a:fillRect/>
          </a:stretch>
        </p:blipFill>
        <p:spPr>
          <a:xfrm>
            <a:off x="5266825" y="3035938"/>
            <a:ext cx="2232099" cy="1953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Neighborhood</a:t>
            </a:r>
            <a:endParaRPr/>
          </a:p>
        </p:txBody>
      </p:sp>
      <p:pic>
        <p:nvPicPr>
          <p:cNvPr id="189" name="Google Shape;189;p30"/>
          <p:cNvPicPr preferRelativeResize="0"/>
          <p:nvPr/>
        </p:nvPicPr>
        <p:blipFill rotWithShape="1">
          <a:blip r:embed="rId3">
            <a:alphaModFix/>
          </a:blip>
          <a:srcRect b="0" l="2419" r="0" t="0"/>
          <a:stretch/>
        </p:blipFill>
        <p:spPr>
          <a:xfrm>
            <a:off x="243000" y="2571750"/>
            <a:ext cx="3655926" cy="2401700"/>
          </a:xfrm>
          <a:prstGeom prst="rect">
            <a:avLst/>
          </a:prstGeom>
          <a:noFill/>
          <a:ln>
            <a:noFill/>
          </a:ln>
        </p:spPr>
      </p:pic>
      <p:sp>
        <p:nvSpPr>
          <p:cNvPr id="190" name="Google Shape;190;p30"/>
          <p:cNvSpPr txBox="1"/>
          <p:nvPr>
            <p:ph idx="1" type="body"/>
          </p:nvPr>
        </p:nvSpPr>
        <p:spPr>
          <a:xfrm>
            <a:off x="311700" y="1152475"/>
            <a:ext cx="8520600" cy="77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Consider mushroom locations in polar coordinates to see bias in cardinal or diagonal directions</a:t>
            </a:r>
            <a:endParaRPr/>
          </a:p>
        </p:txBody>
      </p:sp>
      <p:pic>
        <p:nvPicPr>
          <p:cNvPr id="191" name="Google Shape;191;p30"/>
          <p:cNvPicPr preferRelativeResize="0"/>
          <p:nvPr/>
        </p:nvPicPr>
        <p:blipFill>
          <a:blip r:embed="rId4">
            <a:alphaModFix/>
          </a:blip>
          <a:stretch>
            <a:fillRect/>
          </a:stretch>
        </p:blipFill>
        <p:spPr>
          <a:xfrm>
            <a:off x="4779000" y="2571750"/>
            <a:ext cx="3698065" cy="2401699"/>
          </a:xfrm>
          <a:prstGeom prst="rect">
            <a:avLst/>
          </a:prstGeom>
          <a:noFill/>
          <a:ln>
            <a:noFill/>
          </a:ln>
        </p:spPr>
      </p:pic>
      <p:pic>
        <p:nvPicPr>
          <p:cNvPr id="192" name="Google Shape;192;p30"/>
          <p:cNvPicPr preferRelativeResize="0"/>
          <p:nvPr/>
        </p:nvPicPr>
        <p:blipFill>
          <a:blip r:embed="rId5">
            <a:alphaModFix/>
          </a:blip>
          <a:stretch>
            <a:fillRect/>
          </a:stretch>
        </p:blipFill>
        <p:spPr>
          <a:xfrm>
            <a:off x="2647950" y="1980775"/>
            <a:ext cx="809600" cy="696175"/>
          </a:xfrm>
          <a:prstGeom prst="rect">
            <a:avLst/>
          </a:prstGeom>
          <a:noFill/>
          <a:ln>
            <a:noFill/>
          </a:ln>
        </p:spPr>
      </p:pic>
      <p:pic>
        <p:nvPicPr>
          <p:cNvPr id="193" name="Google Shape;193;p30"/>
          <p:cNvPicPr preferRelativeResize="0"/>
          <p:nvPr/>
        </p:nvPicPr>
        <p:blipFill>
          <a:blip r:embed="rId6">
            <a:alphaModFix/>
          </a:blip>
          <a:stretch>
            <a:fillRect/>
          </a:stretch>
        </p:blipFill>
        <p:spPr>
          <a:xfrm>
            <a:off x="6947626" y="1758000"/>
            <a:ext cx="993074" cy="852476"/>
          </a:xfrm>
          <a:prstGeom prst="rect">
            <a:avLst/>
          </a:prstGeom>
          <a:noFill/>
          <a:ln>
            <a:noFill/>
          </a:ln>
        </p:spPr>
      </p:pic>
      <p:sp>
        <p:nvSpPr>
          <p:cNvPr id="194" name="Google Shape;194;p30"/>
          <p:cNvSpPr txBox="1"/>
          <p:nvPr>
            <p:ph idx="1" type="body"/>
          </p:nvPr>
        </p:nvSpPr>
        <p:spPr>
          <a:xfrm>
            <a:off x="754300" y="2037763"/>
            <a:ext cx="17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Von Neumann</a:t>
            </a:r>
            <a:endParaRPr b="1"/>
          </a:p>
        </p:txBody>
      </p:sp>
      <p:sp>
        <p:nvSpPr>
          <p:cNvPr id="195" name="Google Shape;195;p30"/>
          <p:cNvSpPr txBox="1"/>
          <p:nvPr>
            <p:ph idx="1" type="body"/>
          </p:nvPr>
        </p:nvSpPr>
        <p:spPr>
          <a:xfrm>
            <a:off x="5799600" y="1974088"/>
            <a:ext cx="105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Moore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Neighborhood</a:t>
            </a:r>
            <a:endParaRPr/>
          </a:p>
        </p:txBody>
      </p:sp>
      <p:sp>
        <p:nvSpPr>
          <p:cNvPr id="201" name="Google Shape;201;p31"/>
          <p:cNvSpPr txBox="1"/>
          <p:nvPr>
            <p:ph idx="1" type="body"/>
          </p:nvPr>
        </p:nvSpPr>
        <p:spPr>
          <a:xfrm>
            <a:off x="311700" y="1152475"/>
            <a:ext cx="3584100" cy="49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Can we remove this bias?</a:t>
            </a:r>
            <a:endParaRPr/>
          </a:p>
        </p:txBody>
      </p:sp>
      <p:pic>
        <p:nvPicPr>
          <p:cNvPr id="202" name="Google Shape;202;p31"/>
          <p:cNvPicPr preferRelativeResize="0"/>
          <p:nvPr/>
        </p:nvPicPr>
        <p:blipFill>
          <a:blip r:embed="rId3">
            <a:alphaModFix/>
          </a:blip>
          <a:stretch>
            <a:fillRect/>
          </a:stretch>
        </p:blipFill>
        <p:spPr>
          <a:xfrm>
            <a:off x="1146225" y="1682725"/>
            <a:ext cx="2090450" cy="2057775"/>
          </a:xfrm>
          <a:prstGeom prst="rect">
            <a:avLst/>
          </a:prstGeom>
          <a:noFill/>
          <a:ln>
            <a:noFill/>
          </a:ln>
        </p:spPr>
      </p:pic>
      <p:sp>
        <p:nvSpPr>
          <p:cNvPr id="203" name="Google Shape;203;p31"/>
          <p:cNvSpPr txBox="1"/>
          <p:nvPr>
            <p:ph idx="1" type="body"/>
          </p:nvPr>
        </p:nvSpPr>
        <p:spPr>
          <a:xfrm>
            <a:off x="348025" y="3909275"/>
            <a:ext cx="28887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α = 0: Von Neumann</a:t>
            </a:r>
            <a:endParaRPr/>
          </a:p>
          <a:p>
            <a:pPr indent="0" lvl="0" marL="0" rtl="0" algn="l">
              <a:spcBef>
                <a:spcPts val="1600"/>
              </a:spcBef>
              <a:spcAft>
                <a:spcPts val="1600"/>
              </a:spcAft>
              <a:buNone/>
            </a:pPr>
            <a:r>
              <a:rPr lang="en"/>
              <a:t>α = 1: Moore</a:t>
            </a:r>
            <a:endParaRPr/>
          </a:p>
        </p:txBody>
      </p:sp>
      <p:pic>
        <p:nvPicPr>
          <p:cNvPr id="204" name="Google Shape;204;p31"/>
          <p:cNvPicPr preferRelativeResize="0"/>
          <p:nvPr/>
        </p:nvPicPr>
        <p:blipFill rotWithShape="1">
          <a:blip r:embed="rId4">
            <a:alphaModFix/>
          </a:blip>
          <a:srcRect b="0" l="0" r="9608" t="0"/>
          <a:stretch/>
        </p:blipFill>
        <p:spPr>
          <a:xfrm>
            <a:off x="5982774" y="865175"/>
            <a:ext cx="2421901" cy="2141000"/>
          </a:xfrm>
          <a:prstGeom prst="rect">
            <a:avLst/>
          </a:prstGeom>
          <a:noFill/>
          <a:ln>
            <a:noFill/>
          </a:ln>
        </p:spPr>
      </p:pic>
      <p:pic>
        <p:nvPicPr>
          <p:cNvPr id="205" name="Google Shape;205;p31"/>
          <p:cNvPicPr preferRelativeResize="0"/>
          <p:nvPr/>
        </p:nvPicPr>
        <p:blipFill>
          <a:blip r:embed="rId5">
            <a:alphaModFix/>
          </a:blip>
          <a:stretch>
            <a:fillRect/>
          </a:stretch>
        </p:blipFill>
        <p:spPr>
          <a:xfrm>
            <a:off x="4751675" y="3124150"/>
            <a:ext cx="3224600" cy="2019349"/>
          </a:xfrm>
          <a:prstGeom prst="rect">
            <a:avLst/>
          </a:prstGeom>
          <a:noFill/>
          <a:ln>
            <a:noFill/>
          </a:ln>
        </p:spPr>
      </p:pic>
      <p:sp>
        <p:nvSpPr>
          <p:cNvPr id="206" name="Google Shape;206;p31"/>
          <p:cNvSpPr txBox="1"/>
          <p:nvPr>
            <p:ph idx="1" type="body"/>
          </p:nvPr>
        </p:nvSpPr>
        <p:spPr>
          <a:xfrm>
            <a:off x="4911275" y="1646869"/>
            <a:ext cx="979500" cy="49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α = 0.3</a:t>
            </a:r>
            <a:endParaRPr b="1"/>
          </a:p>
        </p:txBody>
      </p:sp>
      <p:sp>
        <p:nvSpPr>
          <p:cNvPr id="207" name="Google Shape;207;p31"/>
          <p:cNvSpPr txBox="1"/>
          <p:nvPr>
            <p:ph idx="1" type="body"/>
          </p:nvPr>
        </p:nvSpPr>
        <p:spPr>
          <a:xfrm>
            <a:off x="4435375" y="1152475"/>
            <a:ext cx="1547400" cy="49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P</a:t>
            </a:r>
            <a:r>
              <a:rPr b="1" baseline="-25000" lang="en"/>
              <a:t>spread</a:t>
            </a:r>
            <a:r>
              <a:rPr b="1" lang="en"/>
              <a:t> = 0.9</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Background - Fungi &amp; Fairy Rings</a:t>
            </a:r>
            <a:endParaRPr/>
          </a:p>
          <a:p>
            <a:pPr indent="-342900" lvl="0" marL="457200" rtl="0" algn="l">
              <a:spcBef>
                <a:spcPts val="0"/>
              </a:spcBef>
              <a:spcAft>
                <a:spcPts val="0"/>
              </a:spcAft>
              <a:buSzPts val="1800"/>
              <a:buChar char="●"/>
            </a:pPr>
            <a:r>
              <a:rPr lang="en"/>
              <a:t>Cellular Automata Method of Modeling</a:t>
            </a:r>
            <a:endParaRPr/>
          </a:p>
          <a:p>
            <a:pPr indent="-342900" lvl="0" marL="457200" rtl="0" algn="l">
              <a:spcBef>
                <a:spcPts val="0"/>
              </a:spcBef>
              <a:spcAft>
                <a:spcPts val="0"/>
              </a:spcAft>
              <a:buSzPts val="1800"/>
              <a:buChar char="●"/>
            </a:pPr>
            <a:r>
              <a:rPr lang="en"/>
              <a:t>Experimental Target Parameters</a:t>
            </a:r>
            <a:endParaRPr/>
          </a:p>
          <a:p>
            <a:pPr indent="-342900" lvl="0" marL="457200" rtl="0" algn="l">
              <a:spcBef>
                <a:spcPts val="0"/>
              </a:spcBef>
              <a:spcAft>
                <a:spcPts val="0"/>
              </a:spcAft>
              <a:buSzPts val="1800"/>
              <a:buChar char="●"/>
            </a:pPr>
            <a:r>
              <a:rPr lang="en"/>
              <a:t>Base Model (First Approximation)</a:t>
            </a:r>
            <a:endParaRPr/>
          </a:p>
          <a:p>
            <a:pPr indent="-342900" lvl="0" marL="457200" rtl="0" algn="l">
              <a:spcBef>
                <a:spcPts val="0"/>
              </a:spcBef>
              <a:spcAft>
                <a:spcPts val="0"/>
              </a:spcAft>
              <a:buSzPts val="1800"/>
              <a:buChar char="●"/>
            </a:pPr>
            <a:r>
              <a:rPr lang="en"/>
              <a:t>Modified Models</a:t>
            </a:r>
            <a:endParaRPr/>
          </a:p>
          <a:p>
            <a:pPr indent="-317500" lvl="1" marL="914400" rtl="0" algn="l">
              <a:spcBef>
                <a:spcPts val="0"/>
              </a:spcBef>
              <a:spcAft>
                <a:spcPts val="0"/>
              </a:spcAft>
              <a:buSzPts val="1400"/>
              <a:buChar char="○"/>
            </a:pPr>
            <a:r>
              <a:rPr lang="en"/>
              <a:t>Neighborhood Modification</a:t>
            </a:r>
            <a:endParaRPr/>
          </a:p>
          <a:p>
            <a:pPr indent="-317500" lvl="1" marL="914400" rtl="0" algn="l">
              <a:spcBef>
                <a:spcPts val="0"/>
              </a:spcBef>
              <a:spcAft>
                <a:spcPts val="0"/>
              </a:spcAft>
              <a:buSzPts val="1400"/>
              <a:buChar char="○"/>
            </a:pPr>
            <a:r>
              <a:rPr lang="en"/>
              <a:t>Obstruction Modification</a:t>
            </a:r>
            <a:endParaRPr/>
          </a:p>
          <a:p>
            <a:pPr indent="-317500" lvl="1" marL="914400" rtl="0" algn="l">
              <a:spcBef>
                <a:spcPts val="0"/>
              </a:spcBef>
              <a:spcAft>
                <a:spcPts val="0"/>
              </a:spcAft>
              <a:buSzPts val="1400"/>
              <a:buChar char="○"/>
            </a:pPr>
            <a:r>
              <a:rPr lang="en"/>
              <a:t>Initialization Modification</a:t>
            </a:r>
            <a:endParaRPr/>
          </a:p>
          <a:p>
            <a:pPr indent="-317500" lvl="1" marL="914400" rtl="0" algn="l">
              <a:spcBef>
                <a:spcPts val="0"/>
              </a:spcBef>
              <a:spcAft>
                <a:spcPts val="0"/>
              </a:spcAft>
              <a:buSzPts val="1400"/>
              <a:buChar char="○"/>
            </a:pPr>
            <a:r>
              <a:rPr lang="en"/>
              <a:t>Death Rate Modification</a:t>
            </a:r>
            <a:endParaRPr/>
          </a:p>
          <a:p>
            <a:pPr indent="-342900" lvl="0" marL="457200" rtl="0" algn="l">
              <a:spcBef>
                <a:spcPts val="0"/>
              </a:spcBef>
              <a:spcAft>
                <a:spcPts val="0"/>
              </a:spcAft>
              <a:buSzPts val="1800"/>
              <a:buChar char="●"/>
            </a:pPr>
            <a:r>
              <a:rPr lang="en"/>
              <a:t>Compiled User Interface for Research / Exploration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Neighborhood</a:t>
            </a:r>
            <a:endParaRPr/>
          </a:p>
        </p:txBody>
      </p:sp>
      <p:sp>
        <p:nvSpPr>
          <p:cNvPr id="213" name="Google Shape;213;p32"/>
          <p:cNvSpPr txBox="1"/>
          <p:nvPr>
            <p:ph idx="1" type="body"/>
          </p:nvPr>
        </p:nvSpPr>
        <p:spPr>
          <a:xfrm>
            <a:off x="311700" y="1152475"/>
            <a:ext cx="8127600" cy="49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Behavior is different for lower values of probSpread (0.6 here)</a:t>
            </a:r>
            <a:endParaRPr/>
          </a:p>
        </p:txBody>
      </p:sp>
      <p:pic>
        <p:nvPicPr>
          <p:cNvPr id="214" name="Google Shape;214;p32"/>
          <p:cNvPicPr preferRelativeResize="0"/>
          <p:nvPr/>
        </p:nvPicPr>
        <p:blipFill>
          <a:blip r:embed="rId3">
            <a:alphaModFix/>
          </a:blip>
          <a:stretch>
            <a:fillRect/>
          </a:stretch>
        </p:blipFill>
        <p:spPr>
          <a:xfrm>
            <a:off x="6796225" y="1934675"/>
            <a:ext cx="1315176" cy="1274150"/>
          </a:xfrm>
          <a:prstGeom prst="rect">
            <a:avLst/>
          </a:prstGeom>
          <a:noFill/>
          <a:ln>
            <a:noFill/>
          </a:ln>
        </p:spPr>
      </p:pic>
      <p:pic>
        <p:nvPicPr>
          <p:cNvPr id="215" name="Google Shape;215;p32"/>
          <p:cNvPicPr preferRelativeResize="0"/>
          <p:nvPr/>
        </p:nvPicPr>
        <p:blipFill>
          <a:blip r:embed="rId4">
            <a:alphaModFix/>
          </a:blip>
          <a:stretch>
            <a:fillRect/>
          </a:stretch>
        </p:blipFill>
        <p:spPr>
          <a:xfrm>
            <a:off x="6071675" y="3281950"/>
            <a:ext cx="2764276" cy="1572459"/>
          </a:xfrm>
          <a:prstGeom prst="rect">
            <a:avLst/>
          </a:prstGeom>
          <a:noFill/>
          <a:ln>
            <a:noFill/>
          </a:ln>
        </p:spPr>
      </p:pic>
      <p:pic>
        <p:nvPicPr>
          <p:cNvPr id="216" name="Google Shape;216;p32"/>
          <p:cNvPicPr preferRelativeResize="0"/>
          <p:nvPr/>
        </p:nvPicPr>
        <p:blipFill>
          <a:blip r:embed="rId5">
            <a:alphaModFix/>
          </a:blip>
          <a:stretch>
            <a:fillRect/>
          </a:stretch>
        </p:blipFill>
        <p:spPr>
          <a:xfrm>
            <a:off x="1096750" y="1944300"/>
            <a:ext cx="1315175" cy="1254905"/>
          </a:xfrm>
          <a:prstGeom prst="rect">
            <a:avLst/>
          </a:prstGeom>
          <a:noFill/>
          <a:ln>
            <a:noFill/>
          </a:ln>
        </p:spPr>
      </p:pic>
      <p:pic>
        <p:nvPicPr>
          <p:cNvPr id="217" name="Google Shape;217;p32"/>
          <p:cNvPicPr preferRelativeResize="0"/>
          <p:nvPr/>
        </p:nvPicPr>
        <p:blipFill>
          <a:blip r:embed="rId6">
            <a:alphaModFix/>
          </a:blip>
          <a:stretch>
            <a:fillRect/>
          </a:stretch>
        </p:blipFill>
        <p:spPr>
          <a:xfrm>
            <a:off x="343025" y="3260500"/>
            <a:ext cx="2822624" cy="1589499"/>
          </a:xfrm>
          <a:prstGeom prst="rect">
            <a:avLst/>
          </a:prstGeom>
          <a:noFill/>
          <a:ln>
            <a:noFill/>
          </a:ln>
        </p:spPr>
      </p:pic>
      <p:pic>
        <p:nvPicPr>
          <p:cNvPr id="218" name="Google Shape;218;p32"/>
          <p:cNvPicPr preferRelativeResize="0"/>
          <p:nvPr/>
        </p:nvPicPr>
        <p:blipFill>
          <a:blip r:embed="rId7">
            <a:alphaModFix/>
          </a:blip>
          <a:stretch>
            <a:fillRect/>
          </a:stretch>
        </p:blipFill>
        <p:spPr>
          <a:xfrm>
            <a:off x="3992999" y="1957950"/>
            <a:ext cx="1315174" cy="1227600"/>
          </a:xfrm>
          <a:prstGeom prst="rect">
            <a:avLst/>
          </a:prstGeom>
          <a:noFill/>
          <a:ln>
            <a:noFill/>
          </a:ln>
        </p:spPr>
      </p:pic>
      <p:pic>
        <p:nvPicPr>
          <p:cNvPr id="219" name="Google Shape;219;p32"/>
          <p:cNvPicPr preferRelativeResize="0"/>
          <p:nvPr/>
        </p:nvPicPr>
        <p:blipFill>
          <a:blip r:embed="rId8">
            <a:alphaModFix/>
          </a:blip>
          <a:stretch>
            <a:fillRect/>
          </a:stretch>
        </p:blipFill>
        <p:spPr>
          <a:xfrm>
            <a:off x="3165639" y="3260500"/>
            <a:ext cx="2764281" cy="1589500"/>
          </a:xfrm>
          <a:prstGeom prst="rect">
            <a:avLst/>
          </a:prstGeom>
          <a:noFill/>
          <a:ln>
            <a:noFill/>
          </a:ln>
        </p:spPr>
      </p:pic>
      <p:sp>
        <p:nvSpPr>
          <p:cNvPr id="220" name="Google Shape;220;p32"/>
          <p:cNvSpPr txBox="1"/>
          <p:nvPr>
            <p:ph idx="1" type="body"/>
          </p:nvPr>
        </p:nvSpPr>
        <p:spPr>
          <a:xfrm>
            <a:off x="1410363" y="1538594"/>
            <a:ext cx="979500" cy="49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α = 0</a:t>
            </a:r>
            <a:endParaRPr b="1"/>
          </a:p>
        </p:txBody>
      </p:sp>
      <p:sp>
        <p:nvSpPr>
          <p:cNvPr id="221" name="Google Shape;221;p32"/>
          <p:cNvSpPr txBox="1"/>
          <p:nvPr>
            <p:ph idx="1" type="body"/>
          </p:nvPr>
        </p:nvSpPr>
        <p:spPr>
          <a:xfrm>
            <a:off x="6987813" y="1538594"/>
            <a:ext cx="979500" cy="49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α = 1</a:t>
            </a:r>
            <a:endParaRPr b="1"/>
          </a:p>
        </p:txBody>
      </p:sp>
      <p:sp>
        <p:nvSpPr>
          <p:cNvPr id="222" name="Google Shape;222;p32"/>
          <p:cNvSpPr txBox="1"/>
          <p:nvPr>
            <p:ph idx="1" type="body"/>
          </p:nvPr>
        </p:nvSpPr>
        <p:spPr>
          <a:xfrm>
            <a:off x="4151563" y="1538594"/>
            <a:ext cx="979500" cy="49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α = 0.5</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Obstructions</a:t>
            </a:r>
            <a:endParaRPr/>
          </a:p>
        </p:txBody>
      </p:sp>
      <p:sp>
        <p:nvSpPr>
          <p:cNvPr id="228" name="Google Shape;228;p33"/>
          <p:cNvSpPr txBox="1"/>
          <p:nvPr>
            <p:ph idx="1" type="body"/>
          </p:nvPr>
        </p:nvSpPr>
        <p:spPr>
          <a:xfrm>
            <a:off x="311700" y="1152475"/>
            <a:ext cx="4869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are some barriers mushrooms can’t grow through =&gt; what happens? </a:t>
            </a:r>
            <a:endParaRPr/>
          </a:p>
          <a:p>
            <a:pPr indent="-342900" lvl="0" marL="457200" rtl="0" algn="l">
              <a:spcBef>
                <a:spcPts val="0"/>
              </a:spcBef>
              <a:spcAft>
                <a:spcPts val="0"/>
              </a:spcAft>
              <a:buSzPts val="1800"/>
              <a:buChar char="●"/>
            </a:pPr>
            <a:r>
              <a:rPr lang="en"/>
              <a:t>Code initialized with dictated areas of inert space (non-inhabitable)</a:t>
            </a:r>
            <a:endParaRPr/>
          </a:p>
        </p:txBody>
      </p:sp>
      <p:pic>
        <p:nvPicPr>
          <p:cNvPr id="229" name="Google Shape;229;p33"/>
          <p:cNvPicPr preferRelativeResize="0"/>
          <p:nvPr/>
        </p:nvPicPr>
        <p:blipFill rotWithShape="1">
          <a:blip r:embed="rId3">
            <a:alphaModFix/>
          </a:blip>
          <a:srcRect b="12207" l="56670" r="12311" t="32280"/>
          <a:stretch/>
        </p:blipFill>
        <p:spPr>
          <a:xfrm>
            <a:off x="4986700" y="1017725"/>
            <a:ext cx="4157126" cy="2092600"/>
          </a:xfrm>
          <a:prstGeom prst="rect">
            <a:avLst/>
          </a:prstGeom>
          <a:noFill/>
          <a:ln>
            <a:noFill/>
          </a:ln>
        </p:spPr>
      </p:pic>
      <p:pic>
        <p:nvPicPr>
          <p:cNvPr id="230" name="Google Shape;230;p33"/>
          <p:cNvPicPr preferRelativeResize="0"/>
          <p:nvPr/>
        </p:nvPicPr>
        <p:blipFill>
          <a:blip r:embed="rId4">
            <a:alphaModFix/>
          </a:blip>
          <a:stretch>
            <a:fillRect/>
          </a:stretch>
        </p:blipFill>
        <p:spPr>
          <a:xfrm>
            <a:off x="953275" y="2734275"/>
            <a:ext cx="3062799" cy="2288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Obstructions</a:t>
            </a:r>
            <a:endParaRPr/>
          </a:p>
        </p:txBody>
      </p:sp>
      <p:pic>
        <p:nvPicPr>
          <p:cNvPr id="236" name="Google Shape;236;p34"/>
          <p:cNvPicPr preferRelativeResize="0"/>
          <p:nvPr/>
        </p:nvPicPr>
        <p:blipFill>
          <a:blip r:embed="rId3">
            <a:alphaModFix/>
          </a:blip>
          <a:stretch>
            <a:fillRect/>
          </a:stretch>
        </p:blipFill>
        <p:spPr>
          <a:xfrm>
            <a:off x="311700" y="1152475"/>
            <a:ext cx="3858701" cy="3858701"/>
          </a:xfrm>
          <a:prstGeom prst="rect">
            <a:avLst/>
          </a:prstGeom>
          <a:noFill/>
          <a:ln>
            <a:noFill/>
          </a:ln>
        </p:spPr>
      </p:pic>
      <p:sp>
        <p:nvSpPr>
          <p:cNvPr id="237" name="Google Shape;237;p34"/>
          <p:cNvSpPr txBox="1"/>
          <p:nvPr>
            <p:ph idx="1" type="body"/>
          </p:nvPr>
        </p:nvSpPr>
        <p:spPr>
          <a:xfrm>
            <a:off x="4308350" y="1152475"/>
            <a:ext cx="4455000" cy="302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Confirmed hypothesis of wave-like diffusive behavior after penetrating obstruction</a:t>
            </a:r>
            <a:endParaRPr/>
          </a:p>
          <a:p>
            <a:pPr indent="-342900" lvl="0" marL="457200" rtl="0" algn="l">
              <a:spcBef>
                <a:spcPts val="0"/>
              </a:spcBef>
              <a:spcAft>
                <a:spcPts val="0"/>
              </a:spcAft>
              <a:buSzPts val="1800"/>
              <a:buChar char="●"/>
            </a:pPr>
            <a:r>
              <a:rPr lang="en"/>
              <a:t>Once the first row of ‘shrooms passes through the obstruction opening, they want to grow left and right again</a:t>
            </a:r>
            <a:endParaRPr/>
          </a:p>
          <a:p>
            <a:pPr indent="-342900" lvl="0" marL="457200" rtl="0" algn="l">
              <a:spcBef>
                <a:spcPts val="0"/>
              </a:spcBef>
              <a:spcAft>
                <a:spcPts val="0"/>
              </a:spcAft>
              <a:buSzPts val="1800"/>
              <a:buChar char="●"/>
            </a:pPr>
            <a:r>
              <a:rPr lang="en"/>
              <a:t>This leads to the same curve on the other side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Obstructions</a:t>
            </a:r>
            <a:endParaRPr/>
          </a:p>
        </p:txBody>
      </p:sp>
      <p:sp>
        <p:nvSpPr>
          <p:cNvPr id="243" name="Google Shape;243;p35"/>
          <p:cNvSpPr txBox="1"/>
          <p:nvPr>
            <p:ph idx="1" type="body"/>
          </p:nvPr>
        </p:nvSpPr>
        <p:spPr>
          <a:xfrm>
            <a:off x="4308350" y="1152475"/>
            <a:ext cx="4455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Similar behavior, small foreshadowing of interaction between two rings (see later slides)</a:t>
            </a:r>
            <a:endParaRPr/>
          </a:p>
          <a:p>
            <a:pPr indent="-342900" lvl="0" marL="457200" rtl="0" algn="l">
              <a:spcBef>
                <a:spcPts val="0"/>
              </a:spcBef>
              <a:spcAft>
                <a:spcPts val="0"/>
              </a:spcAft>
              <a:buSzPts val="1800"/>
              <a:buChar char="●"/>
            </a:pPr>
            <a:r>
              <a:rPr lang="en"/>
              <a:t>Diffused waves intermingle for a “deformed corner” in the bottom right</a:t>
            </a:r>
            <a:endParaRPr/>
          </a:p>
        </p:txBody>
      </p:sp>
      <p:pic>
        <p:nvPicPr>
          <p:cNvPr id="244" name="Google Shape;244;p35"/>
          <p:cNvPicPr preferRelativeResize="0"/>
          <p:nvPr/>
        </p:nvPicPr>
        <p:blipFill>
          <a:blip r:embed="rId3">
            <a:alphaModFix/>
          </a:blip>
          <a:stretch>
            <a:fillRect/>
          </a:stretch>
        </p:blipFill>
        <p:spPr>
          <a:xfrm>
            <a:off x="311700" y="1152475"/>
            <a:ext cx="3858701" cy="3858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Obstructions</a:t>
            </a:r>
            <a:endParaRPr/>
          </a:p>
        </p:txBody>
      </p:sp>
      <p:sp>
        <p:nvSpPr>
          <p:cNvPr id="250" name="Google Shape;250;p36"/>
          <p:cNvSpPr txBox="1"/>
          <p:nvPr>
            <p:ph idx="1" type="body"/>
          </p:nvPr>
        </p:nvSpPr>
        <p:spPr>
          <a:xfrm>
            <a:off x="4308350" y="1152475"/>
            <a:ext cx="4455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Odd/rare anomaly where the interacting diffused waves of mushrooms generate a new propagation</a:t>
            </a:r>
            <a:endParaRPr/>
          </a:p>
          <a:p>
            <a:pPr indent="-342900" lvl="0" marL="457200" rtl="0" algn="l">
              <a:spcBef>
                <a:spcPts val="0"/>
              </a:spcBef>
              <a:spcAft>
                <a:spcPts val="0"/>
              </a:spcAft>
              <a:buSzPts val="1800"/>
              <a:buChar char="●"/>
            </a:pPr>
            <a:r>
              <a:rPr lang="en"/>
              <a:t>Possible for the ‘dead’ (brown) cells to become shifted from each other, allowing a mushroom through</a:t>
            </a:r>
            <a:endParaRPr/>
          </a:p>
        </p:txBody>
      </p:sp>
      <p:pic>
        <p:nvPicPr>
          <p:cNvPr id="251" name="Google Shape;251;p36"/>
          <p:cNvPicPr preferRelativeResize="0"/>
          <p:nvPr/>
        </p:nvPicPr>
        <p:blipFill>
          <a:blip r:embed="rId3">
            <a:alphaModFix/>
          </a:blip>
          <a:stretch>
            <a:fillRect/>
          </a:stretch>
        </p:blipFill>
        <p:spPr>
          <a:xfrm>
            <a:off x="311700" y="1152475"/>
            <a:ext cx="3858701" cy="38586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Multiple Spore (Starting) Locations</a:t>
            </a:r>
            <a:endParaRPr/>
          </a:p>
        </p:txBody>
      </p:sp>
      <p:sp>
        <p:nvSpPr>
          <p:cNvPr id="257" name="Google Shape;25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8" name="Google Shape;258;p37"/>
          <p:cNvPicPr preferRelativeResize="0"/>
          <p:nvPr/>
        </p:nvPicPr>
        <p:blipFill>
          <a:blip r:embed="rId3">
            <a:alphaModFix/>
          </a:blip>
          <a:stretch>
            <a:fillRect/>
          </a:stretch>
        </p:blipFill>
        <p:spPr>
          <a:xfrm>
            <a:off x="311700" y="1017712"/>
            <a:ext cx="3888875" cy="3888875"/>
          </a:xfrm>
          <a:prstGeom prst="rect">
            <a:avLst/>
          </a:prstGeom>
          <a:noFill/>
          <a:ln>
            <a:noFill/>
          </a:ln>
        </p:spPr>
      </p:pic>
      <p:pic>
        <p:nvPicPr>
          <p:cNvPr id="259" name="Google Shape;259;p37"/>
          <p:cNvPicPr preferRelativeResize="0"/>
          <p:nvPr/>
        </p:nvPicPr>
        <p:blipFill>
          <a:blip r:embed="rId4">
            <a:alphaModFix/>
          </a:blip>
          <a:stretch>
            <a:fillRect/>
          </a:stretch>
        </p:blipFill>
        <p:spPr>
          <a:xfrm>
            <a:off x="4130250" y="1017725"/>
            <a:ext cx="3888875" cy="3888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Two Species</a:t>
            </a:r>
            <a:endParaRPr/>
          </a:p>
        </p:txBody>
      </p:sp>
      <p:sp>
        <p:nvSpPr>
          <p:cNvPr id="265" name="Google Shape;265;p38"/>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species with identical initial condition (90 spread probability)</a:t>
            </a:r>
            <a:endParaRPr/>
          </a:p>
          <a:p>
            <a:pPr indent="-342900" lvl="0" marL="457200" rtl="0" algn="l">
              <a:spcBef>
                <a:spcPts val="0"/>
              </a:spcBef>
              <a:spcAft>
                <a:spcPts val="0"/>
              </a:spcAft>
              <a:buSzPts val="1800"/>
              <a:buChar char="●"/>
            </a:pPr>
            <a:r>
              <a:rPr lang="en"/>
              <a:t>Majority of time cancelled each other out and resulted in </a:t>
            </a:r>
            <a:r>
              <a:rPr lang="en"/>
              <a:t>extinction</a:t>
            </a:r>
            <a:r>
              <a:rPr lang="en"/>
              <a:t>.</a:t>
            </a:r>
            <a:endParaRPr/>
          </a:p>
          <a:p>
            <a:pPr indent="-342900" lvl="0" marL="457200" rtl="0" algn="l">
              <a:spcBef>
                <a:spcPts val="0"/>
              </a:spcBef>
              <a:spcAft>
                <a:spcPts val="0"/>
              </a:spcAft>
              <a:buSzPts val="1800"/>
              <a:buChar char="●"/>
            </a:pPr>
            <a:r>
              <a:rPr lang="en"/>
              <a:t>Occasionally one species would “win” over the other</a:t>
            </a:r>
            <a:endParaRPr/>
          </a:p>
          <a:p>
            <a:pPr indent="-342900" lvl="0" marL="457200" rtl="0" algn="l">
              <a:spcBef>
                <a:spcPts val="0"/>
              </a:spcBef>
              <a:spcAft>
                <a:spcPts val="0"/>
              </a:spcAft>
              <a:buSzPts val="1800"/>
              <a:buChar char="●"/>
            </a:pPr>
            <a:r>
              <a:rPr lang="en"/>
              <a:t>Giving more space to grow resulted in an equilibrium </a:t>
            </a:r>
            <a:endParaRPr/>
          </a:p>
        </p:txBody>
      </p:sp>
      <p:pic>
        <p:nvPicPr>
          <p:cNvPr id="266" name="Google Shape;266;p38"/>
          <p:cNvPicPr preferRelativeResize="0"/>
          <p:nvPr/>
        </p:nvPicPr>
        <p:blipFill>
          <a:blip r:embed="rId3">
            <a:alphaModFix/>
          </a:blip>
          <a:stretch>
            <a:fillRect/>
          </a:stretch>
        </p:blipFill>
        <p:spPr>
          <a:xfrm>
            <a:off x="152400" y="1170125"/>
            <a:ext cx="3820975"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Two Species</a:t>
            </a:r>
            <a:endParaRPr/>
          </a:p>
        </p:txBody>
      </p:sp>
      <p:sp>
        <p:nvSpPr>
          <p:cNvPr id="272" name="Google Shape;272;p39"/>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species with identical initial condition (90 spread probability)</a:t>
            </a:r>
            <a:endParaRPr/>
          </a:p>
          <a:p>
            <a:pPr indent="-342900" lvl="0" marL="457200" rtl="0" algn="l">
              <a:spcBef>
                <a:spcPts val="0"/>
              </a:spcBef>
              <a:spcAft>
                <a:spcPts val="0"/>
              </a:spcAft>
              <a:buSzPts val="1800"/>
              <a:buChar char="●"/>
            </a:pPr>
            <a:r>
              <a:rPr lang="en"/>
              <a:t>Majority of time cancelled each other out and resulted in extinction.</a:t>
            </a:r>
            <a:endParaRPr/>
          </a:p>
          <a:p>
            <a:pPr indent="-342900" lvl="0" marL="457200" rtl="0" algn="l">
              <a:spcBef>
                <a:spcPts val="0"/>
              </a:spcBef>
              <a:spcAft>
                <a:spcPts val="0"/>
              </a:spcAft>
              <a:buSzPts val="1800"/>
              <a:buChar char="●"/>
            </a:pPr>
            <a:r>
              <a:rPr lang="en"/>
              <a:t>Occasionally one species would “win” over the other</a:t>
            </a:r>
            <a:endParaRPr/>
          </a:p>
          <a:p>
            <a:pPr indent="-342900" lvl="0" marL="457200" rtl="0" algn="l">
              <a:spcBef>
                <a:spcPts val="0"/>
              </a:spcBef>
              <a:spcAft>
                <a:spcPts val="0"/>
              </a:spcAft>
              <a:buSzPts val="1800"/>
              <a:buChar char="●"/>
            </a:pPr>
            <a:r>
              <a:rPr lang="en"/>
              <a:t>Giving more space to grow resulted in an equilibrium </a:t>
            </a:r>
            <a:endParaRPr/>
          </a:p>
        </p:txBody>
      </p:sp>
      <p:pic>
        <p:nvPicPr>
          <p:cNvPr id="273" name="Google Shape;273;p39"/>
          <p:cNvPicPr preferRelativeResize="0"/>
          <p:nvPr/>
        </p:nvPicPr>
        <p:blipFill>
          <a:blip r:embed="rId3">
            <a:alphaModFix/>
          </a:blip>
          <a:stretch>
            <a:fillRect/>
          </a:stretch>
        </p:blipFill>
        <p:spPr>
          <a:xfrm>
            <a:off x="311700" y="976675"/>
            <a:ext cx="3966775" cy="3966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Two Species</a:t>
            </a:r>
            <a:endParaRPr/>
          </a:p>
        </p:txBody>
      </p:sp>
      <p:sp>
        <p:nvSpPr>
          <p:cNvPr id="279" name="Google Shape;279;p40"/>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species with identical initial condition (90 spread probability)</a:t>
            </a:r>
            <a:endParaRPr/>
          </a:p>
          <a:p>
            <a:pPr indent="-342900" lvl="0" marL="457200" rtl="0" algn="l">
              <a:spcBef>
                <a:spcPts val="0"/>
              </a:spcBef>
              <a:spcAft>
                <a:spcPts val="0"/>
              </a:spcAft>
              <a:buSzPts val="1800"/>
              <a:buChar char="●"/>
            </a:pPr>
            <a:r>
              <a:rPr lang="en"/>
              <a:t>Majority of time cancelled each other out and resulted in extinction.</a:t>
            </a:r>
            <a:endParaRPr/>
          </a:p>
          <a:p>
            <a:pPr indent="-342900" lvl="0" marL="457200" rtl="0" algn="l">
              <a:spcBef>
                <a:spcPts val="0"/>
              </a:spcBef>
              <a:spcAft>
                <a:spcPts val="0"/>
              </a:spcAft>
              <a:buSzPts val="1800"/>
              <a:buChar char="●"/>
            </a:pPr>
            <a:r>
              <a:rPr lang="en"/>
              <a:t>Occasionally one species would “win” over the other</a:t>
            </a:r>
            <a:endParaRPr/>
          </a:p>
          <a:p>
            <a:pPr indent="-342900" lvl="0" marL="457200" rtl="0" algn="l">
              <a:spcBef>
                <a:spcPts val="0"/>
              </a:spcBef>
              <a:spcAft>
                <a:spcPts val="0"/>
              </a:spcAft>
              <a:buSzPts val="1800"/>
              <a:buChar char="●"/>
            </a:pPr>
            <a:r>
              <a:rPr lang="en"/>
              <a:t>Giving more space to grow resulted in an equilibrium </a:t>
            </a:r>
            <a:endParaRPr/>
          </a:p>
        </p:txBody>
      </p:sp>
      <p:pic>
        <p:nvPicPr>
          <p:cNvPr id="280" name="Google Shape;280;p40"/>
          <p:cNvPicPr preferRelativeResize="0"/>
          <p:nvPr/>
        </p:nvPicPr>
        <p:blipFill rotWithShape="1">
          <a:blip r:embed="rId3">
            <a:alphaModFix/>
          </a:blip>
          <a:srcRect b="0" l="0" r="0" t="0"/>
          <a:stretch/>
        </p:blipFill>
        <p:spPr>
          <a:xfrm>
            <a:off x="311700" y="946550"/>
            <a:ext cx="3966775" cy="3966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Two Species</a:t>
            </a:r>
            <a:endParaRPr/>
          </a:p>
        </p:txBody>
      </p:sp>
      <p:sp>
        <p:nvSpPr>
          <p:cNvPr id="286" name="Google Shape;286;p41"/>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species with identical initial condition (90 spread probability)</a:t>
            </a:r>
            <a:endParaRPr/>
          </a:p>
          <a:p>
            <a:pPr indent="-342900" lvl="0" marL="457200" rtl="0" algn="l">
              <a:spcBef>
                <a:spcPts val="0"/>
              </a:spcBef>
              <a:spcAft>
                <a:spcPts val="0"/>
              </a:spcAft>
              <a:buSzPts val="1800"/>
              <a:buChar char="●"/>
            </a:pPr>
            <a:r>
              <a:rPr lang="en"/>
              <a:t>Majority of time cancelled each other out and resulted in extinction.</a:t>
            </a:r>
            <a:endParaRPr/>
          </a:p>
          <a:p>
            <a:pPr indent="-342900" lvl="0" marL="457200" rtl="0" algn="l">
              <a:spcBef>
                <a:spcPts val="0"/>
              </a:spcBef>
              <a:spcAft>
                <a:spcPts val="0"/>
              </a:spcAft>
              <a:buSzPts val="1800"/>
              <a:buChar char="●"/>
            </a:pPr>
            <a:r>
              <a:rPr lang="en"/>
              <a:t>Occasionally one species would “win” over the other</a:t>
            </a:r>
            <a:endParaRPr/>
          </a:p>
          <a:p>
            <a:pPr indent="-342900" lvl="0" marL="457200" rtl="0" algn="l">
              <a:spcBef>
                <a:spcPts val="0"/>
              </a:spcBef>
              <a:spcAft>
                <a:spcPts val="0"/>
              </a:spcAft>
              <a:buSzPts val="1800"/>
              <a:buChar char="●"/>
            </a:pPr>
            <a:r>
              <a:rPr lang="en"/>
              <a:t>Giving more space to grow typically resulted in an equilibrium </a:t>
            </a:r>
            <a:endParaRPr/>
          </a:p>
        </p:txBody>
      </p:sp>
      <p:pic>
        <p:nvPicPr>
          <p:cNvPr id="287" name="Google Shape;287;p41"/>
          <p:cNvPicPr preferRelativeResize="0"/>
          <p:nvPr/>
        </p:nvPicPr>
        <p:blipFill rotWithShape="1">
          <a:blip r:embed="rId3">
            <a:alphaModFix/>
          </a:blip>
          <a:srcRect b="0" l="0" r="0" t="0"/>
          <a:stretch/>
        </p:blipFill>
        <p:spPr>
          <a:xfrm>
            <a:off x="311700" y="946550"/>
            <a:ext cx="3966775" cy="3966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 Fungi &amp; Fairy Rings</a:t>
            </a:r>
            <a:endParaRPr/>
          </a:p>
        </p:txBody>
      </p:sp>
      <p:sp>
        <p:nvSpPr>
          <p:cNvPr id="67" name="Google Shape;67;p15"/>
          <p:cNvSpPr txBox="1"/>
          <p:nvPr>
            <p:ph idx="1" type="body"/>
          </p:nvPr>
        </p:nvSpPr>
        <p:spPr>
          <a:xfrm>
            <a:off x="311700" y="1152475"/>
            <a:ext cx="4151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i="1" lang="en"/>
              <a:t>Marasmius oreadas</a:t>
            </a:r>
            <a:endParaRPr i="1"/>
          </a:p>
          <a:p>
            <a:pPr indent="-342900" lvl="0" marL="457200" rtl="0" algn="l">
              <a:spcBef>
                <a:spcPts val="0"/>
              </a:spcBef>
              <a:spcAft>
                <a:spcPts val="0"/>
              </a:spcAft>
              <a:buSzPts val="1800"/>
              <a:buChar char="●"/>
            </a:pPr>
            <a:r>
              <a:rPr lang="en"/>
              <a:t>Grows in grassy areas during summer and fall</a:t>
            </a:r>
            <a:endParaRPr/>
          </a:p>
          <a:p>
            <a:pPr indent="-342900" lvl="0" marL="457200" rtl="0" algn="l">
              <a:spcBef>
                <a:spcPts val="0"/>
              </a:spcBef>
              <a:spcAft>
                <a:spcPts val="0"/>
              </a:spcAft>
              <a:buSzPts val="1800"/>
              <a:buChar char="●"/>
            </a:pPr>
            <a:r>
              <a:rPr lang="en"/>
              <a:t>Grow in rings that can damage lawns</a:t>
            </a:r>
            <a:endParaRPr/>
          </a:p>
          <a:p>
            <a:pPr indent="-342900" lvl="0" marL="457200" rtl="0" algn="l">
              <a:spcBef>
                <a:spcPts val="0"/>
              </a:spcBef>
              <a:spcAft>
                <a:spcPts val="0"/>
              </a:spcAft>
              <a:buSzPts val="1800"/>
              <a:buChar char="●"/>
            </a:pPr>
            <a:r>
              <a:rPr lang="en"/>
              <a:t>Edible, but there are </a:t>
            </a:r>
            <a:r>
              <a:rPr lang="en"/>
              <a:t>poisonous</a:t>
            </a:r>
            <a:r>
              <a:rPr lang="en"/>
              <a:t> </a:t>
            </a:r>
            <a:r>
              <a:rPr lang="en"/>
              <a:t>look alikes</a:t>
            </a:r>
            <a:endParaRPr/>
          </a:p>
          <a:p>
            <a:pPr indent="-342900" lvl="0" marL="457200" rtl="0" algn="l">
              <a:spcBef>
                <a:spcPts val="0"/>
              </a:spcBef>
              <a:spcAft>
                <a:spcPts val="0"/>
              </a:spcAft>
              <a:buSzPts val="1800"/>
              <a:buChar char="●"/>
            </a:pPr>
            <a:r>
              <a:rPr lang="en"/>
              <a:t>Singular connected underground organism with flowering bodies, referred to as hyphae</a:t>
            </a:r>
            <a:endParaRPr/>
          </a:p>
        </p:txBody>
      </p:sp>
      <p:pic>
        <p:nvPicPr>
          <p:cNvPr id="68" name="Google Shape;68;p15"/>
          <p:cNvPicPr preferRelativeResize="0"/>
          <p:nvPr/>
        </p:nvPicPr>
        <p:blipFill>
          <a:blip r:embed="rId3">
            <a:alphaModFix/>
          </a:blip>
          <a:stretch>
            <a:fillRect/>
          </a:stretch>
        </p:blipFill>
        <p:spPr>
          <a:xfrm>
            <a:off x="4572005" y="1152475"/>
            <a:ext cx="4563675" cy="3030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311700" y="6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Two Species with Different Parameters</a:t>
            </a:r>
            <a:endParaRPr/>
          </a:p>
        </p:txBody>
      </p:sp>
      <p:sp>
        <p:nvSpPr>
          <p:cNvPr id="293" name="Google Shape;293;p42"/>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Red species has 50 probability to spread.</a:t>
            </a:r>
            <a:endParaRPr/>
          </a:p>
          <a:p>
            <a:pPr indent="-342900" lvl="0" marL="457200" rtl="0" algn="l">
              <a:spcBef>
                <a:spcPts val="0"/>
              </a:spcBef>
              <a:spcAft>
                <a:spcPts val="0"/>
              </a:spcAft>
              <a:buSzPts val="1800"/>
              <a:buChar char="●"/>
            </a:pPr>
            <a:r>
              <a:rPr lang="en"/>
              <a:t>White species has 90 probability to spread. </a:t>
            </a:r>
            <a:endParaRPr/>
          </a:p>
          <a:p>
            <a:pPr indent="-342900" lvl="0" marL="457200" rtl="0" algn="l">
              <a:spcBef>
                <a:spcPts val="0"/>
              </a:spcBef>
              <a:spcAft>
                <a:spcPts val="0"/>
              </a:spcAft>
              <a:buSzPts val="1800"/>
              <a:buChar char="●"/>
            </a:pPr>
            <a:r>
              <a:rPr lang="en"/>
              <a:t>Species with higher spread probability almost always won.</a:t>
            </a:r>
            <a:endParaRPr/>
          </a:p>
        </p:txBody>
      </p:sp>
      <p:pic>
        <p:nvPicPr>
          <p:cNvPr id="294" name="Google Shape;294;p42"/>
          <p:cNvPicPr preferRelativeResize="0"/>
          <p:nvPr/>
        </p:nvPicPr>
        <p:blipFill rotWithShape="1">
          <a:blip r:embed="rId3">
            <a:alphaModFix/>
          </a:blip>
          <a:srcRect b="0" l="0" r="0" t="0"/>
          <a:stretch/>
        </p:blipFill>
        <p:spPr>
          <a:xfrm>
            <a:off x="311700" y="946550"/>
            <a:ext cx="3966775" cy="3966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311700" y="6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Two Species with Random Spore Distribution</a:t>
            </a:r>
            <a:endParaRPr/>
          </a:p>
        </p:txBody>
      </p:sp>
      <p:sp>
        <p:nvSpPr>
          <p:cNvPr id="300" name="Google Shape;300;p43"/>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Spores placed randomly on 10% of map. (Spores </a:t>
            </a:r>
            <a:r>
              <a:rPr lang="en"/>
              <a:t>released</a:t>
            </a:r>
            <a:r>
              <a:rPr lang="en"/>
              <a:t> by mushrooms and carried by wind)</a:t>
            </a:r>
            <a:endParaRPr/>
          </a:p>
          <a:p>
            <a:pPr indent="-342900" lvl="0" marL="457200" rtl="0" algn="l">
              <a:spcBef>
                <a:spcPts val="0"/>
              </a:spcBef>
              <a:spcAft>
                <a:spcPts val="0"/>
              </a:spcAft>
              <a:buSzPts val="1800"/>
              <a:buChar char="●"/>
            </a:pPr>
            <a:r>
              <a:rPr lang="en"/>
              <a:t>Red and white have equal parameters (90 spread prob)</a:t>
            </a:r>
            <a:endParaRPr/>
          </a:p>
          <a:p>
            <a:pPr indent="-342900" lvl="0" marL="457200" rtl="0" algn="l">
              <a:spcBef>
                <a:spcPts val="0"/>
              </a:spcBef>
              <a:spcAft>
                <a:spcPts val="0"/>
              </a:spcAft>
              <a:buSzPts val="1800"/>
              <a:buChar char="●"/>
            </a:pPr>
            <a:r>
              <a:rPr lang="en"/>
              <a:t>Initial overshoot of carrying capacity (twice).</a:t>
            </a:r>
            <a:endParaRPr/>
          </a:p>
          <a:p>
            <a:pPr indent="-342900" lvl="0" marL="457200" rtl="0" algn="l">
              <a:spcBef>
                <a:spcPts val="0"/>
              </a:spcBef>
              <a:spcAft>
                <a:spcPts val="0"/>
              </a:spcAft>
              <a:buSzPts val="1800"/>
              <a:buChar char="●"/>
            </a:pPr>
            <a:r>
              <a:rPr lang="en"/>
              <a:t>Mimics odd </a:t>
            </a:r>
            <a:r>
              <a:rPr lang="en"/>
              <a:t>patterns</a:t>
            </a:r>
            <a:r>
              <a:rPr lang="en"/>
              <a:t> seen in real life. </a:t>
            </a:r>
            <a:endParaRPr/>
          </a:p>
        </p:txBody>
      </p:sp>
      <p:pic>
        <p:nvPicPr>
          <p:cNvPr id="301" name="Google Shape;301;p43"/>
          <p:cNvPicPr preferRelativeResize="0"/>
          <p:nvPr/>
        </p:nvPicPr>
        <p:blipFill rotWithShape="1">
          <a:blip r:embed="rId3">
            <a:alphaModFix/>
          </a:blip>
          <a:srcRect b="0" l="0" r="0" t="0"/>
          <a:stretch/>
        </p:blipFill>
        <p:spPr>
          <a:xfrm>
            <a:off x="311700" y="946550"/>
            <a:ext cx="3966775" cy="3966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311700" y="6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Two Species with Random Spore Distribution </a:t>
            </a:r>
            <a:endParaRPr/>
          </a:p>
        </p:txBody>
      </p:sp>
      <p:sp>
        <p:nvSpPr>
          <p:cNvPr id="307" name="Google Shape;307;p44"/>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Spores placed randomly on 10% of map. (Spores released by mushrooms and carried by wind) </a:t>
            </a:r>
            <a:endParaRPr/>
          </a:p>
          <a:p>
            <a:pPr indent="-342900" lvl="0" marL="457200" rtl="0" algn="l">
              <a:spcBef>
                <a:spcPts val="0"/>
              </a:spcBef>
              <a:spcAft>
                <a:spcPts val="0"/>
              </a:spcAft>
              <a:buSzPts val="1800"/>
              <a:buChar char="●"/>
            </a:pPr>
            <a:r>
              <a:rPr lang="en"/>
              <a:t>Red and white have equal parameters (90 spread prob)</a:t>
            </a:r>
            <a:endParaRPr/>
          </a:p>
          <a:p>
            <a:pPr indent="-342900" lvl="0" marL="457200" rtl="0" algn="l">
              <a:spcBef>
                <a:spcPts val="0"/>
              </a:spcBef>
              <a:spcAft>
                <a:spcPts val="0"/>
              </a:spcAft>
              <a:buSzPts val="1800"/>
              <a:buChar char="●"/>
            </a:pPr>
            <a:r>
              <a:rPr lang="en"/>
              <a:t>Initial overshoot of carrying capacity.</a:t>
            </a:r>
            <a:endParaRPr/>
          </a:p>
          <a:p>
            <a:pPr indent="-342900" lvl="0" marL="457200" rtl="0" algn="l">
              <a:spcBef>
                <a:spcPts val="0"/>
              </a:spcBef>
              <a:spcAft>
                <a:spcPts val="0"/>
              </a:spcAft>
              <a:buSzPts val="1800"/>
              <a:buChar char="●"/>
            </a:pPr>
            <a:r>
              <a:rPr lang="en"/>
              <a:t>Mimics odd patterns seen in real life. </a:t>
            </a:r>
            <a:endParaRPr/>
          </a:p>
          <a:p>
            <a:pPr indent="0" lvl="0" marL="457200" rtl="0" algn="l">
              <a:spcBef>
                <a:spcPts val="1600"/>
              </a:spcBef>
              <a:spcAft>
                <a:spcPts val="1600"/>
              </a:spcAft>
              <a:buNone/>
            </a:pPr>
            <a:r>
              <a:t/>
            </a:r>
            <a:endParaRPr/>
          </a:p>
        </p:txBody>
      </p:sp>
      <p:pic>
        <p:nvPicPr>
          <p:cNvPr id="308" name="Google Shape;308;p44"/>
          <p:cNvPicPr preferRelativeResize="0"/>
          <p:nvPr/>
        </p:nvPicPr>
        <p:blipFill rotWithShape="1">
          <a:blip r:embed="rId3">
            <a:alphaModFix/>
          </a:blip>
          <a:srcRect b="0" l="16554" r="16560" t="0"/>
          <a:stretch/>
        </p:blipFill>
        <p:spPr>
          <a:xfrm>
            <a:off x="311700" y="946550"/>
            <a:ext cx="3966775" cy="3966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311700" y="6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Two Species with Random Spore Distribution </a:t>
            </a:r>
            <a:r>
              <a:rPr lang="en"/>
              <a:t>and Different Parameters</a:t>
            </a:r>
            <a:endParaRPr/>
          </a:p>
        </p:txBody>
      </p:sp>
      <p:sp>
        <p:nvSpPr>
          <p:cNvPr id="314" name="Google Shape;314;p45"/>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Spores placed randomly on 10% of map. </a:t>
            </a:r>
            <a:endParaRPr/>
          </a:p>
          <a:p>
            <a:pPr indent="-342900" lvl="0" marL="457200" rtl="0" algn="l">
              <a:spcBef>
                <a:spcPts val="0"/>
              </a:spcBef>
              <a:spcAft>
                <a:spcPts val="0"/>
              </a:spcAft>
              <a:buSzPts val="1800"/>
              <a:buChar char="●"/>
            </a:pPr>
            <a:r>
              <a:rPr lang="en"/>
              <a:t>Red has 70 spread probability, while white has 90.</a:t>
            </a:r>
            <a:endParaRPr/>
          </a:p>
          <a:p>
            <a:pPr indent="-342900" lvl="0" marL="457200" rtl="0" algn="l">
              <a:spcBef>
                <a:spcPts val="0"/>
              </a:spcBef>
              <a:spcAft>
                <a:spcPts val="0"/>
              </a:spcAft>
              <a:buSzPts val="1800"/>
              <a:buChar char="●"/>
            </a:pPr>
            <a:r>
              <a:rPr lang="en"/>
              <a:t>White won every time</a:t>
            </a:r>
            <a:endParaRPr/>
          </a:p>
        </p:txBody>
      </p:sp>
      <p:pic>
        <p:nvPicPr>
          <p:cNvPr id="315" name="Google Shape;315;p45"/>
          <p:cNvPicPr preferRelativeResize="0"/>
          <p:nvPr/>
        </p:nvPicPr>
        <p:blipFill rotWithShape="1">
          <a:blip r:embed="rId3">
            <a:alphaModFix/>
          </a:blip>
          <a:srcRect b="0" l="0" r="0" t="0"/>
          <a:stretch/>
        </p:blipFill>
        <p:spPr>
          <a:xfrm>
            <a:off x="311700" y="946550"/>
            <a:ext cx="3966775" cy="3966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Modifications - Probabilistic Death Rates</a:t>
            </a:r>
            <a:endParaRPr/>
          </a:p>
          <a:p>
            <a:pPr indent="0" lvl="0" marL="0" rtl="0" algn="l">
              <a:spcBef>
                <a:spcPts val="0"/>
              </a:spcBef>
              <a:spcAft>
                <a:spcPts val="0"/>
              </a:spcAft>
              <a:buNone/>
            </a:pPr>
            <a:r>
              <a:t/>
            </a:r>
            <a:endParaRPr/>
          </a:p>
        </p:txBody>
      </p:sp>
      <p:sp>
        <p:nvSpPr>
          <p:cNvPr id="321" name="Google Shape;32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Decaying hyphae with exhausted nutrients </a:t>
            </a:r>
            <a:endParaRPr/>
          </a:p>
          <a:p>
            <a:pPr indent="-342900" lvl="0" marL="457200" rtl="0" algn="l">
              <a:spcBef>
                <a:spcPts val="0"/>
              </a:spcBef>
              <a:spcAft>
                <a:spcPts val="0"/>
              </a:spcAft>
              <a:buSzPts val="1800"/>
              <a:buChar char="●"/>
            </a:pPr>
            <a:r>
              <a:rPr lang="en"/>
              <a:t>Newly dead hyphae with exhausted nutrients </a:t>
            </a:r>
            <a:endParaRPr/>
          </a:p>
          <a:p>
            <a:pPr indent="-342900" lvl="0" marL="457200" rtl="0" algn="l">
              <a:spcBef>
                <a:spcPts val="0"/>
              </a:spcBef>
              <a:spcAft>
                <a:spcPts val="0"/>
              </a:spcAft>
              <a:buSzPts val="1800"/>
              <a:buChar char="●"/>
            </a:pPr>
            <a:r>
              <a:rPr lang="en"/>
              <a:t>Hyphae that have been dead for a while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Modifications - Probabilistic Death Rates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7" name="Google Shape;327;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Visible variations in inner ring of stimulated grass growth </a:t>
            </a:r>
            <a:endParaRPr/>
          </a:p>
          <a:p>
            <a:pPr indent="-342900" lvl="0" marL="457200" rtl="0" algn="l">
              <a:spcBef>
                <a:spcPts val="0"/>
              </a:spcBef>
              <a:spcAft>
                <a:spcPts val="0"/>
              </a:spcAft>
              <a:buSzPts val="1800"/>
              <a:buChar char="●"/>
            </a:pPr>
            <a:r>
              <a:rPr lang="en"/>
              <a:t>The result of release of nitrogen from the decaying organic matter</a:t>
            </a:r>
            <a:endParaRPr/>
          </a:p>
          <a:p>
            <a:pPr indent="-342900" lvl="0" marL="457200" rtl="0" algn="l">
              <a:spcBef>
                <a:spcPts val="0"/>
              </a:spcBef>
              <a:spcAft>
                <a:spcPts val="0"/>
              </a:spcAft>
              <a:buSzPts val="1800"/>
              <a:buChar char="●"/>
            </a:pPr>
            <a:r>
              <a:rPr lang="en"/>
              <a:t>Does not affect the central ring as much</a:t>
            </a:r>
            <a:endParaRPr/>
          </a:p>
          <a:p>
            <a:pPr indent="-342900" lvl="0" marL="457200" rtl="0" algn="l">
              <a:spcBef>
                <a:spcPts val="0"/>
              </a:spcBef>
              <a:spcAft>
                <a:spcPts val="0"/>
              </a:spcAft>
              <a:buSzPts val="1800"/>
              <a:buChar char="●"/>
            </a:pPr>
            <a:r>
              <a:rPr lang="en"/>
              <a:t>Central ring contains the dense mass of “feeding” hyphae</a:t>
            </a:r>
            <a:endParaRPr/>
          </a:p>
          <a:p>
            <a:pPr indent="-342900" lvl="0" marL="457200" rtl="0" algn="l">
              <a:spcBef>
                <a:spcPts val="0"/>
              </a:spcBef>
              <a:spcAft>
                <a:spcPts val="0"/>
              </a:spcAft>
              <a:buSzPts val="1800"/>
              <a:buChar char="●"/>
            </a:pPr>
            <a:r>
              <a:rPr lang="en"/>
              <a:t>“Dead zones” cause figure-8 pattern of two intersecting fairy rings</a:t>
            </a:r>
            <a:endParaRPr/>
          </a:p>
          <a:p>
            <a:pPr indent="0" lvl="0" marL="457200" rtl="0" algn="l">
              <a:spcBef>
                <a:spcPts val="1600"/>
              </a:spcBef>
              <a:spcAft>
                <a:spcPts val="1600"/>
              </a:spcAft>
              <a:buNone/>
            </a:pPr>
            <a:r>
              <a:rPr lang="en"/>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Modifications - Probabilistic Death Rates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33" name="Google Shape;33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4" name="Google Shape;334;p48"/>
          <p:cNvPicPr preferRelativeResize="0"/>
          <p:nvPr/>
        </p:nvPicPr>
        <p:blipFill>
          <a:blip r:embed="rId3">
            <a:alphaModFix/>
          </a:blip>
          <a:stretch>
            <a:fillRect/>
          </a:stretch>
        </p:blipFill>
        <p:spPr>
          <a:xfrm>
            <a:off x="311700" y="1152475"/>
            <a:ext cx="8520601" cy="341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Probabilistic Death Rates</a:t>
            </a:r>
            <a:endParaRPr/>
          </a:p>
        </p:txBody>
      </p:sp>
      <p:sp>
        <p:nvSpPr>
          <p:cNvPr id="340" name="Google Shape;340;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Probabilistic Death Rate = 0.1</a:t>
            </a:r>
            <a:endParaRPr/>
          </a:p>
          <a:p>
            <a:pPr indent="0" lvl="0" marL="0" rtl="0" algn="l">
              <a:spcBef>
                <a:spcPts val="1600"/>
              </a:spcBef>
              <a:spcAft>
                <a:spcPts val="1600"/>
              </a:spcAft>
              <a:buNone/>
            </a:pPr>
            <a:r>
              <a:t/>
            </a:r>
            <a:endParaRPr/>
          </a:p>
        </p:txBody>
      </p:sp>
      <p:pic>
        <p:nvPicPr>
          <p:cNvPr id="341" name="Google Shape;341;p49"/>
          <p:cNvPicPr preferRelativeResize="0"/>
          <p:nvPr/>
        </p:nvPicPr>
        <p:blipFill>
          <a:blip r:embed="rId3">
            <a:alphaModFix/>
          </a:blip>
          <a:stretch>
            <a:fillRect/>
          </a:stretch>
        </p:blipFill>
        <p:spPr>
          <a:xfrm>
            <a:off x="3593550" y="1235125"/>
            <a:ext cx="5238750" cy="3333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Modifications - Probabilistic Death Rates</a:t>
            </a:r>
            <a:endParaRPr/>
          </a:p>
          <a:p>
            <a:pPr indent="0" lvl="0" marL="0" rtl="0" algn="l">
              <a:spcBef>
                <a:spcPts val="0"/>
              </a:spcBef>
              <a:spcAft>
                <a:spcPts val="0"/>
              </a:spcAft>
              <a:buNone/>
            </a:pPr>
            <a:r>
              <a:t/>
            </a:r>
            <a:endParaRPr/>
          </a:p>
        </p:txBody>
      </p:sp>
      <p:sp>
        <p:nvSpPr>
          <p:cNvPr id="347" name="Google Shape;347;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Probabilistic Death Rate = 0.5</a:t>
            </a:r>
            <a:endParaRPr/>
          </a:p>
        </p:txBody>
      </p:sp>
      <p:pic>
        <p:nvPicPr>
          <p:cNvPr id="348" name="Google Shape;348;p50"/>
          <p:cNvPicPr preferRelativeResize="0"/>
          <p:nvPr/>
        </p:nvPicPr>
        <p:blipFill>
          <a:blip r:embed="rId3">
            <a:alphaModFix/>
          </a:blip>
          <a:stretch>
            <a:fillRect/>
          </a:stretch>
        </p:blipFill>
        <p:spPr>
          <a:xfrm>
            <a:off x="3593550" y="1235125"/>
            <a:ext cx="5238750" cy="3333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Modifications - Probabilistic Death Rates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54" name="Google Shape;354;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Probabilistic Death Rate = 0.9</a:t>
            </a:r>
            <a:endParaRPr/>
          </a:p>
        </p:txBody>
      </p:sp>
      <p:pic>
        <p:nvPicPr>
          <p:cNvPr id="355" name="Google Shape;355;p51"/>
          <p:cNvPicPr preferRelativeResize="0"/>
          <p:nvPr/>
        </p:nvPicPr>
        <p:blipFill>
          <a:blip r:embed="rId3">
            <a:alphaModFix/>
          </a:blip>
          <a:stretch>
            <a:fillRect/>
          </a:stretch>
        </p:blipFill>
        <p:spPr>
          <a:xfrm>
            <a:off x="3593550" y="1117600"/>
            <a:ext cx="5238750" cy="333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Cellular Automata Method of Modeling</a:t>
            </a:r>
            <a:endParaRPr/>
          </a:p>
        </p:txBody>
      </p:sp>
      <p:sp>
        <p:nvSpPr>
          <p:cNvPr id="74" name="Google Shape;74;p16"/>
          <p:cNvSpPr txBox="1"/>
          <p:nvPr>
            <p:ph idx="1" type="body"/>
          </p:nvPr>
        </p:nvSpPr>
        <p:spPr>
          <a:xfrm>
            <a:off x="311700" y="1152475"/>
            <a:ext cx="3848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Each cell </a:t>
            </a:r>
            <a:r>
              <a:rPr lang="en"/>
              <a:t>influences</a:t>
            </a:r>
            <a:r>
              <a:rPr lang="en"/>
              <a:t> those around it</a:t>
            </a:r>
            <a:endParaRPr/>
          </a:p>
          <a:p>
            <a:pPr indent="-342900" lvl="0" marL="457200" rtl="0" algn="l">
              <a:spcBef>
                <a:spcPts val="0"/>
              </a:spcBef>
              <a:spcAft>
                <a:spcPts val="0"/>
              </a:spcAft>
              <a:buSzPts val="1800"/>
              <a:buChar char="●"/>
            </a:pPr>
            <a:r>
              <a:rPr lang="en"/>
              <a:t>Zero-player game, only input is initial conditions</a:t>
            </a:r>
            <a:endParaRPr/>
          </a:p>
          <a:p>
            <a:pPr indent="-342900" lvl="0" marL="457200" rtl="0" algn="l">
              <a:spcBef>
                <a:spcPts val="0"/>
              </a:spcBef>
              <a:spcAft>
                <a:spcPts val="0"/>
              </a:spcAft>
              <a:buSzPts val="1800"/>
              <a:buChar char="●"/>
            </a:pPr>
            <a:r>
              <a:rPr lang="en"/>
              <a:t>Represented by colored cells corresponding to stages of life</a:t>
            </a:r>
            <a:endParaRPr/>
          </a:p>
        </p:txBody>
      </p:sp>
      <p:pic>
        <p:nvPicPr>
          <p:cNvPr id="75" name="Google Shape;75;p16"/>
          <p:cNvPicPr preferRelativeResize="0"/>
          <p:nvPr/>
        </p:nvPicPr>
        <p:blipFill>
          <a:blip r:embed="rId3">
            <a:alphaModFix/>
          </a:blip>
          <a:stretch>
            <a:fillRect/>
          </a:stretch>
        </p:blipFill>
        <p:spPr>
          <a:xfrm>
            <a:off x="4460313" y="1844813"/>
            <a:ext cx="4371975" cy="2276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Fairy Mushroom Explorer</a:t>
            </a:r>
            <a:endParaRPr/>
          </a:p>
        </p:txBody>
      </p:sp>
      <p:sp>
        <p:nvSpPr>
          <p:cNvPr id="361" name="Google Shape;361;p52"/>
          <p:cNvSpPr txBox="1"/>
          <p:nvPr>
            <p:ph idx="1" type="body"/>
          </p:nvPr>
        </p:nvSpPr>
        <p:spPr>
          <a:xfrm>
            <a:off x="311700" y="1152475"/>
            <a:ext cx="3969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RShiny App</a:t>
            </a:r>
            <a:endParaRPr/>
          </a:p>
          <a:p>
            <a:pPr indent="-342900" lvl="0" marL="457200" rtl="0" algn="l">
              <a:spcBef>
                <a:spcPts val="0"/>
              </a:spcBef>
              <a:spcAft>
                <a:spcPts val="0"/>
              </a:spcAft>
              <a:buSzPts val="1800"/>
              <a:buChar char="●"/>
            </a:pPr>
            <a:r>
              <a:rPr lang="en"/>
              <a:t>Allows for addition of obstructions, modification of parameters in real time</a:t>
            </a:r>
            <a:endParaRPr/>
          </a:p>
          <a:p>
            <a:pPr indent="-342900" lvl="0" marL="457200" rtl="0" algn="l">
              <a:spcBef>
                <a:spcPts val="0"/>
              </a:spcBef>
              <a:spcAft>
                <a:spcPts val="0"/>
              </a:spcAft>
              <a:buSzPts val="1800"/>
              <a:buChar char="●"/>
            </a:pPr>
            <a:r>
              <a:rPr lang="en"/>
              <a:t>Outputs grid heatmap and mushroom distance plot</a:t>
            </a:r>
            <a:endParaRPr/>
          </a:p>
          <a:p>
            <a:pPr indent="-342900" lvl="0" marL="457200" rtl="0" algn="l">
              <a:spcBef>
                <a:spcPts val="0"/>
              </a:spcBef>
              <a:spcAft>
                <a:spcPts val="0"/>
              </a:spcAft>
              <a:buSzPts val="1800"/>
              <a:buChar char="●"/>
            </a:pPr>
            <a:r>
              <a:rPr lang="en"/>
              <a:t>Creates time series matrix and can generate a .gif file</a:t>
            </a:r>
            <a:endParaRPr/>
          </a:p>
          <a:p>
            <a:pPr indent="0" lvl="0" marL="0" rtl="0" algn="l">
              <a:spcBef>
                <a:spcPts val="1600"/>
              </a:spcBef>
              <a:spcAft>
                <a:spcPts val="1600"/>
              </a:spcAft>
              <a:buNone/>
            </a:pPr>
            <a:r>
              <a:t/>
            </a:r>
            <a:endParaRPr>
              <a:solidFill>
                <a:srgbClr val="FF0000"/>
              </a:solidFill>
            </a:endParaRPr>
          </a:p>
        </p:txBody>
      </p:sp>
      <p:pic>
        <p:nvPicPr>
          <p:cNvPr id="362" name="Google Shape;362;p52"/>
          <p:cNvPicPr preferRelativeResize="0"/>
          <p:nvPr/>
        </p:nvPicPr>
        <p:blipFill>
          <a:blip r:embed="rId3">
            <a:alphaModFix/>
          </a:blip>
          <a:stretch>
            <a:fillRect/>
          </a:stretch>
        </p:blipFill>
        <p:spPr>
          <a:xfrm>
            <a:off x="5173175" y="268925"/>
            <a:ext cx="3400850" cy="2302826"/>
          </a:xfrm>
          <a:prstGeom prst="rect">
            <a:avLst/>
          </a:prstGeom>
          <a:noFill/>
          <a:ln>
            <a:noFill/>
          </a:ln>
        </p:spPr>
      </p:pic>
      <p:pic>
        <p:nvPicPr>
          <p:cNvPr id="363" name="Google Shape;363;p52"/>
          <p:cNvPicPr preferRelativeResize="0"/>
          <p:nvPr/>
        </p:nvPicPr>
        <p:blipFill>
          <a:blip r:embed="rId4">
            <a:alphaModFix/>
          </a:blip>
          <a:stretch>
            <a:fillRect/>
          </a:stretch>
        </p:blipFill>
        <p:spPr>
          <a:xfrm>
            <a:off x="5233800" y="2571750"/>
            <a:ext cx="3340224" cy="22554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69" name="Google Shape;369;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marR="76200" rtl="0" algn="l">
              <a:lnSpc>
                <a:spcPct val="135000"/>
              </a:lnSpc>
              <a:spcBef>
                <a:spcPts val="0"/>
              </a:spcBef>
              <a:spcAft>
                <a:spcPts val="0"/>
              </a:spcAft>
              <a:buClr>
                <a:schemeClr val="dk1"/>
              </a:buClr>
              <a:buSzPts val="1100"/>
              <a:buAutoNum type="arabicPeriod"/>
            </a:pPr>
            <a:r>
              <a:rPr lang="en" sz="1100">
                <a:solidFill>
                  <a:schemeClr val="dk1"/>
                </a:solidFill>
              </a:rPr>
              <a:t>N. Karst, D. Dralle, and S. Thompson, “Spiral and Rotor Patterns Produced by Fairy Ring Fungi,” PLoS ONE, vol. 11, no. 3, p.e0149254, Mar. 2016, doi: 10.1371/journal.pone.0149254.</a:t>
            </a:r>
            <a:endParaRPr sz="1100">
              <a:solidFill>
                <a:schemeClr val="dk1"/>
              </a:solidFill>
            </a:endParaRPr>
          </a:p>
          <a:p>
            <a:pPr indent="-298450" lvl="0" marL="457200" marR="76200" rtl="0" algn="l">
              <a:lnSpc>
                <a:spcPct val="135000"/>
              </a:lnSpc>
              <a:spcBef>
                <a:spcPts val="0"/>
              </a:spcBef>
              <a:spcAft>
                <a:spcPts val="0"/>
              </a:spcAft>
              <a:buClr>
                <a:schemeClr val="dk1"/>
              </a:buClr>
              <a:buSzPts val="1100"/>
              <a:buAutoNum type="arabicPeriod"/>
            </a:pPr>
            <a:r>
              <a:rPr lang="en" sz="1100">
                <a:solidFill>
                  <a:schemeClr val="dk1"/>
                </a:solidFill>
              </a:rPr>
              <a:t>Daniel </a:t>
            </a:r>
            <a:r>
              <a:rPr lang="en" sz="1100">
                <a:solidFill>
                  <a:schemeClr val="dk1"/>
                </a:solidFill>
              </a:rPr>
              <a:t>Shiffman</a:t>
            </a:r>
            <a:r>
              <a:rPr lang="en" sz="1100">
                <a:solidFill>
                  <a:schemeClr val="dk1"/>
                </a:solidFill>
              </a:rPr>
              <a:t>, </a:t>
            </a:r>
            <a:r>
              <a:rPr i="1" lang="en" sz="1100">
                <a:solidFill>
                  <a:schemeClr val="dk1"/>
                </a:solidFill>
              </a:rPr>
              <a:t>Chapter 7. Cellular Automata, </a:t>
            </a:r>
            <a:r>
              <a:rPr lang="en" sz="1100">
                <a:solidFill>
                  <a:schemeClr val="dk1"/>
                </a:solidFill>
              </a:rPr>
              <a:t>The Nature Of Code</a:t>
            </a:r>
            <a:endParaRPr sz="1100">
              <a:solidFill>
                <a:schemeClr val="dk1"/>
              </a:solidFill>
            </a:endParaRPr>
          </a:p>
          <a:p>
            <a:pPr indent="-298450" lvl="0" marL="457200" marR="76200" rtl="0" algn="l">
              <a:lnSpc>
                <a:spcPct val="135000"/>
              </a:lnSpc>
              <a:spcBef>
                <a:spcPts val="0"/>
              </a:spcBef>
              <a:spcAft>
                <a:spcPts val="0"/>
              </a:spcAft>
              <a:buClr>
                <a:schemeClr val="dk1"/>
              </a:buClr>
              <a:buSzPts val="1100"/>
              <a:buAutoNum type="arabicPeriod"/>
            </a:pPr>
            <a:r>
              <a:rPr lang="en" sz="1100">
                <a:solidFill>
                  <a:schemeClr val="dk1"/>
                </a:solidFill>
              </a:rPr>
              <a:t>Illinois Extension Service. 1998. Department of Crop Sciences, University of Illinois– Urbana-Champaign. “Fairy Rings, Mushrooms and Puffballs.” Report on Plant Disease No. 403</a:t>
            </a:r>
            <a:endParaRPr sz="1100">
              <a:solidFill>
                <a:schemeClr val="dk1"/>
              </a:solidFill>
            </a:endParaRPr>
          </a:p>
          <a:p>
            <a:pPr indent="-298450" lvl="0" marL="457200" marR="76200" rtl="0" algn="l">
              <a:lnSpc>
                <a:spcPct val="135000"/>
              </a:lnSpc>
              <a:spcBef>
                <a:spcPts val="0"/>
              </a:spcBef>
              <a:spcAft>
                <a:spcPts val="0"/>
              </a:spcAft>
              <a:buClr>
                <a:schemeClr val="dk1"/>
              </a:buClr>
              <a:buSzPts val="1100"/>
              <a:buAutoNum type="arabicPeriod"/>
            </a:pPr>
            <a:r>
              <a:rPr lang="en" sz="1100">
                <a:solidFill>
                  <a:schemeClr val="dk1"/>
                </a:solidFill>
              </a:rPr>
              <a:t>D. R. Stevenson and C. J. Thompson, “Fairy ring kinetics,” Journal of Theoretical Biology, vol. 58, no. 1, pp. 143–163, May 1976, doi: 10.1016/0022-5193(76)90144-2.</a:t>
            </a:r>
            <a:endParaRPr sz="1100">
              <a:solidFill>
                <a:schemeClr val="dk1"/>
              </a:solidFill>
            </a:endParaRPr>
          </a:p>
          <a:p>
            <a:pPr indent="-298450" lvl="0" marL="457200" marR="76200" rtl="0" algn="l">
              <a:lnSpc>
                <a:spcPct val="135000"/>
              </a:lnSpc>
              <a:spcBef>
                <a:spcPts val="0"/>
              </a:spcBef>
              <a:spcAft>
                <a:spcPts val="0"/>
              </a:spcAft>
              <a:buClr>
                <a:schemeClr val="dk1"/>
              </a:buClr>
              <a:buSzPts val="1100"/>
              <a:buAutoNum type="arabicPeriod"/>
            </a:pPr>
            <a:r>
              <a:rPr lang="en" sz="1100">
                <a:solidFill>
                  <a:schemeClr val="dk1"/>
                </a:solidFill>
              </a:rPr>
              <a:t>C. G. Dowson, A. D. M. Rayner, and L. Boddy, “Spatial dynamics and interactions of the woodland fairy ring fungus, Clitocybe nebularis,” New Phytologist, vol. 111, no. 4, pp. 699–705, 1989, doi: 10.1111/j.1469-8137.1989.tb02365.x.</a:t>
            </a:r>
            <a:endParaRPr sz="1100">
              <a:solidFill>
                <a:schemeClr val="dk1"/>
              </a:solidFill>
            </a:endParaRPr>
          </a:p>
          <a:p>
            <a:pPr indent="-298450" lvl="0" marL="457200" marR="76200" rtl="0" algn="l">
              <a:lnSpc>
                <a:spcPct val="135000"/>
              </a:lnSpc>
              <a:spcBef>
                <a:spcPts val="0"/>
              </a:spcBef>
              <a:spcAft>
                <a:spcPts val="0"/>
              </a:spcAft>
              <a:buClr>
                <a:schemeClr val="dk1"/>
              </a:buClr>
              <a:buSzPts val="1100"/>
              <a:buAutoNum type="arabicPeriod"/>
            </a:pPr>
            <a:r>
              <a:rPr lang="en" sz="1100">
                <a:solidFill>
                  <a:schemeClr val="dk1"/>
                </a:solidFill>
              </a:rPr>
              <a:t>Kruszelnicki, Karl S. “Great Moments in Science—Fairy Rings.” Karl S. Kruszelnicki Pty Ltd. http://www.abc.net.au/science/k2/moments/s297489.htm </a:t>
            </a:r>
            <a:endParaRPr sz="1100">
              <a:solidFill>
                <a:schemeClr val="dk1"/>
              </a:solidFill>
            </a:endParaRPr>
          </a:p>
          <a:p>
            <a:pPr indent="-298450" lvl="0" marL="457200" marR="76200" rtl="0" algn="l">
              <a:lnSpc>
                <a:spcPct val="135000"/>
              </a:lnSpc>
              <a:spcBef>
                <a:spcPts val="0"/>
              </a:spcBef>
              <a:spcAft>
                <a:spcPts val="0"/>
              </a:spcAft>
              <a:buClr>
                <a:schemeClr val="dk1"/>
              </a:buClr>
              <a:buSzPts val="1100"/>
              <a:buAutoNum type="arabicPeriod"/>
            </a:pPr>
            <a:r>
              <a:rPr lang="en" sz="1100">
                <a:solidFill>
                  <a:schemeClr val="dk1"/>
                </a:solidFill>
              </a:rPr>
              <a:t>Angela B. Shiflet and George W. Shiflet, Module 14.5, Mushroom Fairy Rings—Growing in Circles, Introduction to computational science: Modeling and simulation for the sciences, </a:t>
            </a:r>
            <a:r>
              <a:rPr lang="en" sz="1100">
                <a:solidFill>
                  <a:schemeClr val="dk1"/>
                </a:solidFill>
              </a:rPr>
              <a:t>pp. 748–756, </a:t>
            </a:r>
            <a:r>
              <a:rPr lang="en" sz="1100">
                <a:solidFill>
                  <a:schemeClr val="dk1"/>
                </a:solidFill>
              </a:rPr>
              <a:t>Princeton U. Press, Princeton, NJ, 2006.</a:t>
            </a:r>
            <a:endParaRPr sz="1100">
              <a:solidFill>
                <a:schemeClr val="dk1"/>
              </a:solidFill>
            </a:endParaRPr>
          </a:p>
          <a:p>
            <a:pPr indent="0" lvl="0" marL="0" marR="76200" rtl="0" algn="l">
              <a:lnSpc>
                <a:spcPct val="135000"/>
              </a:lnSpc>
              <a:spcBef>
                <a:spcPts val="0"/>
              </a:spcBef>
              <a:spcAft>
                <a:spcPts val="0"/>
              </a:spcAft>
              <a:buNone/>
            </a:pPr>
            <a:r>
              <a:t/>
            </a:r>
            <a:endParaRPr sz="1100">
              <a:solidFill>
                <a:schemeClr val="dk1"/>
              </a:solidFill>
            </a:endParaRPr>
          </a:p>
          <a:p>
            <a:pPr indent="0" lvl="0" marL="0" marR="76200" rtl="0" algn="r">
              <a:lnSpc>
                <a:spcPct val="135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Cellular Automata for Mushrooms</a:t>
            </a:r>
            <a:endParaRPr/>
          </a:p>
        </p:txBody>
      </p:sp>
      <p:sp>
        <p:nvSpPr>
          <p:cNvPr id="81" name="Google Shape;81;p17"/>
          <p:cNvSpPr txBox="1"/>
          <p:nvPr>
            <p:ph idx="1" type="body"/>
          </p:nvPr>
        </p:nvSpPr>
        <p:spPr>
          <a:xfrm>
            <a:off x="311700" y="1152475"/>
            <a:ext cx="4393800" cy="38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 Conditions</a:t>
            </a:r>
            <a:endParaRPr/>
          </a:p>
          <a:p>
            <a:pPr indent="-342900" lvl="0" marL="457200" rtl="0" algn="l">
              <a:spcBef>
                <a:spcPts val="1600"/>
              </a:spcBef>
              <a:spcAft>
                <a:spcPts val="0"/>
              </a:spcAft>
              <a:buSzPts val="1800"/>
              <a:buAutoNum type="arabicPeriod"/>
            </a:pPr>
            <a:r>
              <a:rPr lang="en"/>
              <a:t>Spore</a:t>
            </a:r>
            <a:endParaRPr/>
          </a:p>
          <a:p>
            <a:pPr indent="-342900" lvl="0" marL="457200" rtl="0" algn="l">
              <a:spcBef>
                <a:spcPts val="0"/>
              </a:spcBef>
              <a:spcAft>
                <a:spcPts val="0"/>
              </a:spcAft>
              <a:buSzPts val="1800"/>
              <a:buAutoNum type="arabicPeriod"/>
            </a:pPr>
            <a:r>
              <a:rPr lang="en"/>
              <a:t>Young</a:t>
            </a:r>
            <a:endParaRPr/>
          </a:p>
          <a:p>
            <a:pPr indent="-342900" lvl="0" marL="457200" rtl="0" algn="l">
              <a:spcBef>
                <a:spcPts val="0"/>
              </a:spcBef>
              <a:spcAft>
                <a:spcPts val="0"/>
              </a:spcAft>
              <a:buSzPts val="1800"/>
              <a:buAutoNum type="arabicPeriod"/>
            </a:pPr>
            <a:r>
              <a:rPr lang="en"/>
              <a:t>Maturing</a:t>
            </a:r>
            <a:endParaRPr/>
          </a:p>
          <a:p>
            <a:pPr indent="-342900" lvl="0" marL="457200" rtl="0" algn="l">
              <a:spcBef>
                <a:spcPts val="0"/>
              </a:spcBef>
              <a:spcAft>
                <a:spcPts val="0"/>
              </a:spcAft>
              <a:buSzPts val="1800"/>
              <a:buAutoNum type="arabicPeriod"/>
            </a:pPr>
            <a:r>
              <a:rPr lang="en"/>
              <a:t>Mushrooms</a:t>
            </a:r>
            <a:endParaRPr/>
          </a:p>
          <a:p>
            <a:pPr indent="-342900" lvl="0" marL="457200" rtl="0" algn="l">
              <a:spcBef>
                <a:spcPts val="0"/>
              </a:spcBef>
              <a:spcAft>
                <a:spcPts val="0"/>
              </a:spcAft>
              <a:buSzPts val="1800"/>
              <a:buAutoNum type="arabicPeriod"/>
            </a:pPr>
            <a:r>
              <a:rPr lang="en"/>
              <a:t>Older</a:t>
            </a:r>
            <a:endParaRPr/>
          </a:p>
          <a:p>
            <a:pPr indent="-342900" lvl="0" marL="457200" rtl="0" algn="l">
              <a:spcBef>
                <a:spcPts val="0"/>
              </a:spcBef>
              <a:spcAft>
                <a:spcPts val="0"/>
              </a:spcAft>
              <a:buSzPts val="1800"/>
              <a:buAutoNum type="arabicPeriod"/>
            </a:pPr>
            <a:r>
              <a:rPr lang="en"/>
              <a:t>Decaying</a:t>
            </a:r>
            <a:endParaRPr/>
          </a:p>
          <a:p>
            <a:pPr indent="-342900" lvl="0" marL="457200" rtl="0" algn="l">
              <a:spcBef>
                <a:spcPts val="0"/>
              </a:spcBef>
              <a:spcAft>
                <a:spcPts val="0"/>
              </a:spcAft>
              <a:buSzPts val="1800"/>
              <a:buAutoNum type="arabicPeriod"/>
            </a:pPr>
            <a:r>
              <a:rPr lang="en"/>
              <a:t>Dead</a:t>
            </a:r>
            <a:endParaRPr/>
          </a:p>
          <a:p>
            <a:pPr indent="-342900" lvl="0" marL="457200" rtl="0" algn="l">
              <a:spcBef>
                <a:spcPts val="0"/>
              </a:spcBef>
              <a:spcAft>
                <a:spcPts val="0"/>
              </a:spcAft>
              <a:buSzPts val="1800"/>
              <a:buAutoNum type="arabicPeriod"/>
            </a:pPr>
            <a:r>
              <a:rPr lang="en"/>
              <a:t>Dead</a:t>
            </a:r>
            <a:endParaRPr/>
          </a:p>
          <a:p>
            <a:pPr indent="-342900" lvl="0" marL="457200" rtl="0" algn="l">
              <a:spcBef>
                <a:spcPts val="0"/>
              </a:spcBef>
              <a:spcAft>
                <a:spcPts val="0"/>
              </a:spcAft>
              <a:buSzPts val="1800"/>
              <a:buAutoNum type="arabicPeriod"/>
            </a:pPr>
            <a:r>
              <a:rPr lang="en"/>
              <a:t>Empty</a:t>
            </a:r>
            <a:endParaRPr/>
          </a:p>
          <a:p>
            <a:pPr indent="-342900" lvl="0" marL="457200" rtl="0" algn="l">
              <a:spcBef>
                <a:spcPts val="0"/>
              </a:spcBef>
              <a:spcAft>
                <a:spcPts val="0"/>
              </a:spcAft>
              <a:buSzPts val="1800"/>
              <a:buAutoNum type="arabicPeriod"/>
            </a:pPr>
            <a:r>
              <a:rPr lang="en"/>
              <a:t>Inert - used for obstructions</a:t>
            </a:r>
            <a:endParaRPr/>
          </a:p>
          <a:p>
            <a:pPr indent="0" lvl="0" marL="0" rtl="0" algn="l">
              <a:spcBef>
                <a:spcPts val="1600"/>
              </a:spcBef>
              <a:spcAft>
                <a:spcPts val="1600"/>
              </a:spcAft>
              <a:buNone/>
            </a:pPr>
            <a:r>
              <a:t/>
            </a:r>
            <a:endParaRPr/>
          </a:p>
        </p:txBody>
      </p:sp>
      <p:pic>
        <p:nvPicPr>
          <p:cNvPr id="82" name="Google Shape;82;p17"/>
          <p:cNvPicPr preferRelativeResize="0"/>
          <p:nvPr/>
        </p:nvPicPr>
        <p:blipFill>
          <a:blip r:embed="rId3">
            <a:alphaModFix/>
          </a:blip>
          <a:stretch>
            <a:fillRect/>
          </a:stretch>
        </p:blipFill>
        <p:spPr>
          <a:xfrm>
            <a:off x="5010627" y="1152475"/>
            <a:ext cx="4133370" cy="39910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Cellular Automata for Mushrooms</a:t>
            </a:r>
            <a:endParaRPr/>
          </a:p>
        </p:txBody>
      </p:sp>
      <p:sp>
        <p:nvSpPr>
          <p:cNvPr id="88" name="Google Shape;88;p18"/>
          <p:cNvSpPr txBox="1"/>
          <p:nvPr>
            <p:ph idx="1" type="body"/>
          </p:nvPr>
        </p:nvSpPr>
        <p:spPr>
          <a:xfrm>
            <a:off x="311700" y="1152475"/>
            <a:ext cx="456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EMPTY - cells that might become YOUNG if any neighbors are YOUNG</a:t>
            </a:r>
            <a:endParaRPr/>
          </a:p>
        </p:txBody>
      </p:sp>
      <p:pic>
        <p:nvPicPr>
          <p:cNvPr id="89" name="Google Shape;89;p18"/>
          <p:cNvPicPr preferRelativeResize="0"/>
          <p:nvPr/>
        </p:nvPicPr>
        <p:blipFill>
          <a:blip r:embed="rId3">
            <a:alphaModFix/>
          </a:blip>
          <a:stretch>
            <a:fillRect/>
          </a:stretch>
        </p:blipFill>
        <p:spPr>
          <a:xfrm>
            <a:off x="754900" y="2000325"/>
            <a:ext cx="3295650" cy="2171700"/>
          </a:xfrm>
          <a:prstGeom prst="rect">
            <a:avLst/>
          </a:prstGeom>
          <a:noFill/>
          <a:ln>
            <a:noFill/>
          </a:ln>
        </p:spPr>
      </p:pic>
      <p:pic>
        <p:nvPicPr>
          <p:cNvPr id="90" name="Google Shape;90;p18"/>
          <p:cNvPicPr preferRelativeResize="0"/>
          <p:nvPr/>
        </p:nvPicPr>
        <p:blipFill>
          <a:blip r:embed="rId4">
            <a:alphaModFix/>
          </a:blip>
          <a:stretch>
            <a:fillRect/>
          </a:stretch>
        </p:blipFill>
        <p:spPr>
          <a:xfrm>
            <a:off x="5010625" y="1154183"/>
            <a:ext cx="4133375" cy="39893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Cellular Automata for Mushrooms</a:t>
            </a:r>
            <a:endParaRPr/>
          </a:p>
        </p:txBody>
      </p:sp>
      <p:sp>
        <p:nvSpPr>
          <p:cNvPr id="96" name="Google Shape;96;p19"/>
          <p:cNvSpPr txBox="1"/>
          <p:nvPr>
            <p:ph idx="1" type="body"/>
          </p:nvPr>
        </p:nvSpPr>
        <p:spPr>
          <a:xfrm>
            <a:off x="311700" y="1152475"/>
            <a:ext cx="456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SPORE - spores are present initially, with rings growing outward from them</a:t>
            </a:r>
            <a:endParaRPr/>
          </a:p>
        </p:txBody>
      </p:sp>
      <p:pic>
        <p:nvPicPr>
          <p:cNvPr id="97" name="Google Shape;97;p19"/>
          <p:cNvPicPr preferRelativeResize="0"/>
          <p:nvPr/>
        </p:nvPicPr>
        <p:blipFill>
          <a:blip r:embed="rId3">
            <a:alphaModFix/>
          </a:blip>
          <a:stretch>
            <a:fillRect/>
          </a:stretch>
        </p:blipFill>
        <p:spPr>
          <a:xfrm>
            <a:off x="754900" y="2000325"/>
            <a:ext cx="3295650" cy="2171700"/>
          </a:xfrm>
          <a:prstGeom prst="rect">
            <a:avLst/>
          </a:prstGeom>
          <a:noFill/>
          <a:ln>
            <a:noFill/>
          </a:ln>
        </p:spPr>
      </p:pic>
      <p:pic>
        <p:nvPicPr>
          <p:cNvPr id="98" name="Google Shape;98;p19"/>
          <p:cNvPicPr preferRelativeResize="0"/>
          <p:nvPr/>
        </p:nvPicPr>
        <p:blipFill>
          <a:blip r:embed="rId4">
            <a:alphaModFix/>
          </a:blip>
          <a:stretch>
            <a:fillRect/>
          </a:stretch>
        </p:blipFill>
        <p:spPr>
          <a:xfrm>
            <a:off x="5010625" y="1154197"/>
            <a:ext cx="4133375" cy="39893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Cellular Automata for Mushrooms</a:t>
            </a:r>
            <a:endParaRPr/>
          </a:p>
        </p:txBody>
      </p:sp>
      <p:sp>
        <p:nvSpPr>
          <p:cNvPr id="104" name="Google Shape;104;p20"/>
          <p:cNvSpPr txBox="1"/>
          <p:nvPr>
            <p:ph idx="1" type="body"/>
          </p:nvPr>
        </p:nvSpPr>
        <p:spPr>
          <a:xfrm>
            <a:off x="311700" y="1152475"/>
            <a:ext cx="456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YOUNG - cells can spread to EMPTY neighbors in this state, before MATURING</a:t>
            </a:r>
            <a:endParaRPr/>
          </a:p>
        </p:txBody>
      </p:sp>
      <p:pic>
        <p:nvPicPr>
          <p:cNvPr id="105" name="Google Shape;105;p20"/>
          <p:cNvPicPr preferRelativeResize="0"/>
          <p:nvPr/>
        </p:nvPicPr>
        <p:blipFill>
          <a:blip r:embed="rId3">
            <a:alphaModFix/>
          </a:blip>
          <a:stretch>
            <a:fillRect/>
          </a:stretch>
        </p:blipFill>
        <p:spPr>
          <a:xfrm>
            <a:off x="754900" y="2000325"/>
            <a:ext cx="3159824" cy="2171700"/>
          </a:xfrm>
          <a:prstGeom prst="rect">
            <a:avLst/>
          </a:prstGeom>
          <a:noFill/>
          <a:ln>
            <a:noFill/>
          </a:ln>
        </p:spPr>
      </p:pic>
      <p:pic>
        <p:nvPicPr>
          <p:cNvPr id="106" name="Google Shape;106;p20"/>
          <p:cNvPicPr preferRelativeResize="0"/>
          <p:nvPr/>
        </p:nvPicPr>
        <p:blipFill>
          <a:blip r:embed="rId4">
            <a:alphaModFix/>
          </a:blip>
          <a:stretch>
            <a:fillRect/>
          </a:stretch>
        </p:blipFill>
        <p:spPr>
          <a:xfrm>
            <a:off x="5010625" y="1154203"/>
            <a:ext cx="4133375" cy="39892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Cellular Automata for Mushrooms</a:t>
            </a:r>
            <a:endParaRPr/>
          </a:p>
        </p:txBody>
      </p:sp>
      <p:sp>
        <p:nvSpPr>
          <p:cNvPr id="112" name="Google Shape;112;p21"/>
          <p:cNvSpPr txBox="1"/>
          <p:nvPr>
            <p:ph idx="1" type="body"/>
          </p:nvPr>
        </p:nvSpPr>
        <p:spPr>
          <a:xfrm>
            <a:off x="311700" y="1152475"/>
            <a:ext cx="456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MATURING - intermediate state, representing time between creation and observable mushrooms / death</a:t>
            </a:r>
            <a:endParaRPr/>
          </a:p>
        </p:txBody>
      </p:sp>
      <p:pic>
        <p:nvPicPr>
          <p:cNvPr id="113" name="Google Shape;113;p21"/>
          <p:cNvPicPr preferRelativeResize="0"/>
          <p:nvPr/>
        </p:nvPicPr>
        <p:blipFill>
          <a:blip r:embed="rId3">
            <a:alphaModFix/>
          </a:blip>
          <a:stretch>
            <a:fillRect/>
          </a:stretch>
        </p:blipFill>
        <p:spPr>
          <a:xfrm>
            <a:off x="754900" y="2381328"/>
            <a:ext cx="3341900" cy="2094400"/>
          </a:xfrm>
          <a:prstGeom prst="rect">
            <a:avLst/>
          </a:prstGeom>
          <a:noFill/>
          <a:ln>
            <a:noFill/>
          </a:ln>
        </p:spPr>
      </p:pic>
      <p:pic>
        <p:nvPicPr>
          <p:cNvPr id="114" name="Google Shape;114;p21"/>
          <p:cNvPicPr preferRelativeResize="0"/>
          <p:nvPr/>
        </p:nvPicPr>
        <p:blipFill>
          <a:blip r:embed="rId4">
            <a:alphaModFix/>
          </a:blip>
          <a:stretch>
            <a:fillRect/>
          </a:stretch>
        </p:blipFill>
        <p:spPr>
          <a:xfrm>
            <a:off x="5010624" y="1154185"/>
            <a:ext cx="4133375" cy="39893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